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1" r:id="rId1"/>
  </p:sldMasterIdLst>
  <p:notesMasterIdLst>
    <p:notesMasterId r:id="rId28"/>
  </p:notesMasterIdLst>
  <p:handoutMasterIdLst>
    <p:handoutMasterId r:id="rId29"/>
  </p:handoutMasterIdLst>
  <p:sldIdLst>
    <p:sldId id="267" r:id="rId2"/>
    <p:sldId id="268" r:id="rId3"/>
    <p:sldId id="269" r:id="rId4"/>
    <p:sldId id="270" r:id="rId5"/>
    <p:sldId id="284" r:id="rId6"/>
    <p:sldId id="283" r:id="rId7"/>
    <p:sldId id="264" r:id="rId8"/>
    <p:sldId id="258" r:id="rId9"/>
    <p:sldId id="276" r:id="rId10"/>
    <p:sldId id="256" r:id="rId11"/>
    <p:sldId id="273" r:id="rId12"/>
    <p:sldId id="274" r:id="rId13"/>
    <p:sldId id="281" r:id="rId14"/>
    <p:sldId id="261" r:id="rId15"/>
    <p:sldId id="265" r:id="rId16"/>
    <p:sldId id="275" r:id="rId17"/>
    <p:sldId id="259" r:id="rId18"/>
    <p:sldId id="277" r:id="rId19"/>
    <p:sldId id="272" r:id="rId20"/>
    <p:sldId id="279" r:id="rId21"/>
    <p:sldId id="280" r:id="rId22"/>
    <p:sldId id="262" r:id="rId23"/>
    <p:sldId id="263" r:id="rId24"/>
    <p:sldId id="282" r:id="rId25"/>
    <p:sldId id="266" r:id="rId26"/>
    <p:sldId id="27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415" autoAdjust="0"/>
  </p:normalViewPr>
  <p:slideViewPr>
    <p:cSldViewPr snapToGrid="0" snapToObjects="1">
      <p:cViewPr varScale="1">
        <p:scale>
          <a:sx n="123" d="100"/>
          <a:sy n="123" d="100"/>
        </p:scale>
        <p:origin x="-1288" y="-112"/>
      </p:cViewPr>
      <p:guideLst>
        <p:guide orient="horz" pos="2160"/>
        <p:guide pos="2880"/>
      </p:guideLst>
    </p:cSldViewPr>
  </p:slideViewPr>
  <p:outlineViewPr>
    <p:cViewPr>
      <p:scale>
        <a:sx n="33" d="100"/>
        <a:sy n="33" d="100"/>
      </p:scale>
      <p:origin x="0" y="61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COBB:Area%202%20HiRes%20Pics:D7C0B000"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358235319503"/>
          <c:y val="0.0346094433735014"/>
          <c:w val="0.822065496358642"/>
          <c:h val="0.838591936219263"/>
        </c:manualLayout>
      </c:layout>
      <c:scatterChart>
        <c:scatterStyle val="lineMarker"/>
        <c:varyColors val="0"/>
        <c:ser>
          <c:idx val="0"/>
          <c:order val="0"/>
          <c:spPr>
            <a:ln w="47625">
              <a:noFill/>
            </a:ln>
          </c:spPr>
          <c:marker>
            <c:spPr>
              <a:solidFill>
                <a:srgbClr val="000090"/>
              </a:solidFill>
            </c:spPr>
          </c:marker>
          <c:yVal>
            <c:numRef>
              <c:f>Sheet1!$A$1:$A$82</c:f>
              <c:numCache>
                <c:formatCode>General</c:formatCode>
                <c:ptCount val="82"/>
                <c:pt idx="0">
                  <c:v>24.95999999999999</c:v>
                </c:pt>
                <c:pt idx="1">
                  <c:v>25.12</c:v>
                </c:pt>
                <c:pt idx="2">
                  <c:v>24.8</c:v>
                </c:pt>
                <c:pt idx="4">
                  <c:v>22.72</c:v>
                </c:pt>
                <c:pt idx="6">
                  <c:v>23.0</c:v>
                </c:pt>
                <c:pt idx="7">
                  <c:v>24.72</c:v>
                </c:pt>
                <c:pt idx="8">
                  <c:v>25.32</c:v>
                </c:pt>
                <c:pt idx="10">
                  <c:v>22.64</c:v>
                </c:pt>
                <c:pt idx="12">
                  <c:v>23.27999999999999</c:v>
                </c:pt>
                <c:pt idx="13">
                  <c:v>25.32</c:v>
                </c:pt>
                <c:pt idx="14">
                  <c:v>24.84</c:v>
                </c:pt>
                <c:pt idx="15">
                  <c:v>25.2</c:v>
                </c:pt>
                <c:pt idx="16">
                  <c:v>25.52</c:v>
                </c:pt>
                <c:pt idx="18">
                  <c:v>23.68</c:v>
                </c:pt>
                <c:pt idx="19">
                  <c:v>25.04</c:v>
                </c:pt>
                <c:pt idx="20">
                  <c:v>25.36</c:v>
                </c:pt>
                <c:pt idx="21">
                  <c:v>25.47999999999999</c:v>
                </c:pt>
                <c:pt idx="22">
                  <c:v>25.04</c:v>
                </c:pt>
                <c:pt idx="23">
                  <c:v>25.0</c:v>
                </c:pt>
                <c:pt idx="24">
                  <c:v>24.88</c:v>
                </c:pt>
                <c:pt idx="25">
                  <c:v>25.68</c:v>
                </c:pt>
                <c:pt idx="26">
                  <c:v>25.04</c:v>
                </c:pt>
                <c:pt idx="27">
                  <c:v>22.3</c:v>
                </c:pt>
                <c:pt idx="28">
                  <c:v>25.04</c:v>
                </c:pt>
                <c:pt idx="29">
                  <c:v>24.88</c:v>
                </c:pt>
                <c:pt idx="30">
                  <c:v>24.88</c:v>
                </c:pt>
                <c:pt idx="31">
                  <c:v>22.95999999999999</c:v>
                </c:pt>
                <c:pt idx="32">
                  <c:v>25.04</c:v>
                </c:pt>
                <c:pt idx="34">
                  <c:v>22.72</c:v>
                </c:pt>
                <c:pt idx="36">
                  <c:v>22.95999999999999</c:v>
                </c:pt>
                <c:pt idx="37">
                  <c:v>26.8</c:v>
                </c:pt>
                <c:pt idx="38">
                  <c:v>26.32</c:v>
                </c:pt>
                <c:pt idx="39">
                  <c:v>26.91999999999999</c:v>
                </c:pt>
                <c:pt idx="40">
                  <c:v>25.68</c:v>
                </c:pt>
                <c:pt idx="41">
                  <c:v>26.47999999999999</c:v>
                </c:pt>
                <c:pt idx="42">
                  <c:v>26.91999999999999</c:v>
                </c:pt>
                <c:pt idx="43">
                  <c:v>26.32</c:v>
                </c:pt>
                <c:pt idx="44">
                  <c:v>26.8</c:v>
                </c:pt>
                <c:pt idx="45">
                  <c:v>26.32</c:v>
                </c:pt>
                <c:pt idx="46">
                  <c:v>26.64</c:v>
                </c:pt>
                <c:pt idx="47">
                  <c:v>26.91999999999999</c:v>
                </c:pt>
                <c:pt idx="48">
                  <c:v>26.0</c:v>
                </c:pt>
                <c:pt idx="49">
                  <c:v>26.8</c:v>
                </c:pt>
                <c:pt idx="50">
                  <c:v>25.84</c:v>
                </c:pt>
                <c:pt idx="51">
                  <c:v>26.64</c:v>
                </c:pt>
                <c:pt idx="54">
                  <c:v>25.84</c:v>
                </c:pt>
                <c:pt idx="57">
                  <c:v>26.47999999999999</c:v>
                </c:pt>
                <c:pt idx="58">
                  <c:v>24.72</c:v>
                </c:pt>
                <c:pt idx="59">
                  <c:v>25.84</c:v>
                </c:pt>
                <c:pt idx="60">
                  <c:v>26.32</c:v>
                </c:pt>
                <c:pt idx="61">
                  <c:v>25.52</c:v>
                </c:pt>
                <c:pt idx="62">
                  <c:v>26.0</c:v>
                </c:pt>
                <c:pt idx="63">
                  <c:v>25.04</c:v>
                </c:pt>
                <c:pt idx="64">
                  <c:v>23.75999999999999</c:v>
                </c:pt>
                <c:pt idx="65">
                  <c:v>25.84</c:v>
                </c:pt>
                <c:pt idx="66">
                  <c:v>25.84</c:v>
                </c:pt>
                <c:pt idx="69">
                  <c:v>24.4</c:v>
                </c:pt>
                <c:pt idx="70">
                  <c:v>26.64</c:v>
                </c:pt>
                <c:pt idx="71">
                  <c:v>22.95999999999999</c:v>
                </c:pt>
                <c:pt idx="72">
                  <c:v>25.36</c:v>
                </c:pt>
                <c:pt idx="73">
                  <c:v>26.0</c:v>
                </c:pt>
                <c:pt idx="74">
                  <c:v>26.47999999999999</c:v>
                </c:pt>
                <c:pt idx="75">
                  <c:v>26.47999999999999</c:v>
                </c:pt>
                <c:pt idx="76">
                  <c:v>26.32</c:v>
                </c:pt>
                <c:pt idx="79">
                  <c:v>26.16</c:v>
                </c:pt>
                <c:pt idx="80">
                  <c:v>23.27999999999999</c:v>
                </c:pt>
                <c:pt idx="81">
                  <c:v>23.6</c:v>
                </c:pt>
              </c:numCache>
            </c:numRef>
          </c:yVal>
          <c:smooth val="0"/>
        </c:ser>
        <c:dLbls>
          <c:showLegendKey val="0"/>
          <c:showVal val="0"/>
          <c:showCatName val="0"/>
          <c:showSerName val="0"/>
          <c:showPercent val="0"/>
          <c:showBubbleSize val="0"/>
        </c:dLbls>
        <c:axId val="2099528024"/>
        <c:axId val="2099530472"/>
      </c:scatterChart>
      <c:valAx>
        <c:axId val="2099528024"/>
        <c:scaling>
          <c:orientation val="minMax"/>
        </c:scaling>
        <c:delete val="0"/>
        <c:axPos val="b"/>
        <c:majorTickMark val="out"/>
        <c:minorTickMark val="none"/>
        <c:tickLblPos val="nextTo"/>
        <c:crossAx val="2099530472"/>
        <c:crosses val="autoZero"/>
        <c:crossBetween val="midCat"/>
      </c:valAx>
      <c:valAx>
        <c:axId val="2099530472"/>
        <c:scaling>
          <c:orientation val="minMax"/>
        </c:scaling>
        <c:delete val="0"/>
        <c:axPos val="l"/>
        <c:majorGridlines/>
        <c:numFmt formatCode="General" sourceLinked="1"/>
        <c:majorTickMark val="out"/>
        <c:minorTickMark val="none"/>
        <c:tickLblPos val="nextTo"/>
        <c:crossAx val="2099528024"/>
        <c:crosses val="autoZero"/>
        <c:crossBetween val="midCat"/>
      </c:valAx>
      <c:spPr>
        <a:solidFill>
          <a:schemeClr val="lt1"/>
        </a:solidFill>
        <a:ln w="25400" cap="flat" cmpd="sng" algn="ctr">
          <a:solidFill>
            <a:schemeClr val="accent2">
              <a:shade val="80000"/>
            </a:schemeClr>
          </a:solidFill>
          <a:prstDash val="solid"/>
        </a:ln>
        <a:effectLst/>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cdr:y>
    </cdr:from>
    <cdr:to>
      <cdr:x>1</cdr:x>
      <cdr:y>0.08352</cdr:y>
    </cdr:to>
    <cdr:sp macro="" textlink="">
      <cdr:nvSpPr>
        <cdr:cNvPr id="2" name="Text Box 2"/>
        <cdr:cNvSpPr txBox="1"/>
      </cdr:nvSpPr>
      <cdr:spPr>
        <a:xfrm xmlns:a="http://schemas.openxmlformats.org/drawingml/2006/main">
          <a:off x="0" y="-1981322"/>
          <a:ext cx="6094293" cy="37771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C572A759-6A51-4108-AA02-DFA0A04FC94B}">
            <ma14:wrappingTextBoxFlag xmlns:ma14="http://schemas.microsoft.com/office/mac/drawingml/2011/main"/>
          </a:ext>
        </a:extLst>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0"/>
            </a:spcAft>
          </a:pPr>
          <a:endParaRPr lang="en-US" sz="1200" dirty="0">
            <a:effectLst/>
            <a:ea typeface="ＭＳ 明朝"/>
            <a:cs typeface="Times New Roman"/>
          </a:endParaRPr>
        </a:p>
      </cdr:txBody>
    </cdr:sp>
  </cdr:relSizeAnchor>
  <cdr:relSizeAnchor xmlns:cdr="http://schemas.openxmlformats.org/drawingml/2006/chartDrawing">
    <cdr:from>
      <cdr:x>0.07774</cdr:x>
      <cdr:y>0.95089</cdr:y>
    </cdr:from>
    <cdr:to>
      <cdr:x>0.90459</cdr:x>
      <cdr:y>1</cdr:y>
    </cdr:to>
    <cdr:sp macro="" textlink="">
      <cdr:nvSpPr>
        <cdr:cNvPr id="3" name="Text Box 3"/>
        <cdr:cNvSpPr txBox="1"/>
      </cdr:nvSpPr>
      <cdr:spPr>
        <a:xfrm xmlns:a="http://schemas.openxmlformats.org/drawingml/2006/main">
          <a:off x="558800" y="5410200"/>
          <a:ext cx="5943600" cy="2794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C572A759-6A51-4108-AA02-DFA0A04FC94B}">
            <ma14:wrappingTextBoxFlag xmlns:ma14="http://schemas.microsoft.com/office/mac/drawingml/2011/main"/>
          </a:ext>
        </a:extLst>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0"/>
            </a:spcAft>
          </a:pPr>
          <a:r>
            <a:rPr lang="en-US" sz="1400" b="1">
              <a:effectLst/>
              <a:ea typeface="ＭＳ 明朝"/>
              <a:cs typeface="Times New Roman"/>
            </a:rPr>
            <a:t>Transect Number</a:t>
          </a:r>
          <a:endParaRPr lang="en-US" sz="1400">
            <a:effectLst/>
            <a:ea typeface="ＭＳ 明朝"/>
            <a:cs typeface="Times New Roman"/>
          </a:endParaRPr>
        </a:p>
      </cdr:txBody>
    </cdr:sp>
  </cdr:relSizeAnchor>
  <cdr:relSizeAnchor xmlns:cdr="http://schemas.openxmlformats.org/drawingml/2006/chartDrawing">
    <cdr:from>
      <cdr:x>0</cdr:x>
      <cdr:y>0.27009</cdr:y>
    </cdr:from>
    <cdr:to>
      <cdr:x>0.03768</cdr:x>
      <cdr:y>0.72321</cdr:y>
    </cdr:to>
    <cdr:sp macro="" textlink="">
      <cdr:nvSpPr>
        <cdr:cNvPr id="4" name="Text Box 6"/>
        <cdr:cNvSpPr txBox="1"/>
      </cdr:nvSpPr>
      <cdr:spPr>
        <a:xfrm xmlns:a="http://schemas.openxmlformats.org/drawingml/2006/main">
          <a:off x="0" y="1536700"/>
          <a:ext cx="311499" cy="25781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C572A759-6A51-4108-AA02-DFA0A04FC94B}">
            <ma14:wrappingTextBoxFlag xmlns:ma14="http://schemas.microsoft.com/office/mac/drawingml/2011/main"/>
          </a:ext>
        </a:extLst>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vert270"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gn="ctr">
            <a:spcBef>
              <a:spcPts val="0"/>
            </a:spcBef>
            <a:spcAft>
              <a:spcPts val="0"/>
            </a:spcAft>
          </a:pPr>
          <a:r>
            <a:rPr lang="en-US" sz="1400" b="1" dirty="0">
              <a:effectLst/>
              <a:ea typeface="ＭＳ 明朝"/>
              <a:cs typeface="Times New Roman"/>
            </a:rPr>
            <a:t>Transect Length in Meters</a:t>
          </a:r>
          <a:endParaRPr lang="en-US" sz="1400" dirty="0">
            <a:effectLst/>
            <a:ea typeface="ＭＳ 明朝"/>
            <a:cs typeface="Times New Roman"/>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8D6A3B-2BD0-0448-A684-EFF0D9AF57DB}" type="datetimeFigureOut">
              <a:rPr lang="en-US" smtClean="0"/>
              <a:pPr/>
              <a:t>7/11/13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3A2C7D-7566-4244-97FB-BE7A28919FA4}" type="slidenum">
              <a:rPr lang="en-US" smtClean="0"/>
              <a:pPr/>
              <a:t>‹#›</a:t>
            </a:fld>
            <a:endParaRPr lang="en-US"/>
          </a:p>
        </p:txBody>
      </p:sp>
    </p:spTree>
    <p:extLst>
      <p:ext uri="{BB962C8B-B14F-4D97-AF65-F5344CB8AC3E}">
        <p14:creationId xmlns:p14="http://schemas.microsoft.com/office/powerpoint/2010/main" val="2649268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CCC73-C191-4211-896C-94785FDE5E55}" type="datetimeFigureOut">
              <a:rPr lang="en-US" smtClean="0"/>
              <a:pPr/>
              <a:t>7/11/13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3C7687-FA7B-4C2B-B286-C8E2043A190F}" type="slidenum">
              <a:rPr lang="en-US" smtClean="0"/>
              <a:pPr/>
              <a:t>‹#›</a:t>
            </a:fld>
            <a:endParaRPr lang="en-US"/>
          </a:p>
        </p:txBody>
      </p:sp>
    </p:spTree>
    <p:extLst>
      <p:ext uri="{BB962C8B-B14F-4D97-AF65-F5344CB8AC3E}">
        <p14:creationId xmlns:p14="http://schemas.microsoft.com/office/powerpoint/2010/main" val="155051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3C7687-FA7B-4C2B-B286-C8E2043A190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3C7687-FA7B-4C2B-B286-C8E2043A190F}"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43513-5723-8646-875C-0EE68E6B3039}" type="datetimeFigureOut">
              <a:rPr lang="en-US" smtClean="0"/>
              <a:pPr/>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7DA43513-5723-8646-875C-0EE68E6B3039}" type="datetimeFigureOut">
              <a:rPr lang="en-US" smtClean="0"/>
              <a:pPr/>
              <a:t>7/11/13</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66418DDC-F9AB-1E45-A375-806C3C2AE60B}" type="slidenum">
              <a:rPr lang="en-US" smtClean="0"/>
              <a:pPr/>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A43513-5723-8646-875C-0EE68E6B3039}"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A43513-5723-8646-875C-0EE68E6B3039}"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A43513-5723-8646-875C-0EE68E6B3039}"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DA43513-5723-8646-875C-0EE68E6B3039}"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E1EF4-31ED-45C2-AC47-F2718A41336B}"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DA43513-5723-8646-875C-0EE68E6B3039}" type="datetimeFigureOut">
              <a:rPr lang="en-US" smtClean="0"/>
              <a:pPr/>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A43513-5723-8646-875C-0EE68E6B3039}" type="datetimeFigureOut">
              <a:rPr lang="en-US" smtClean="0"/>
              <a:pPr/>
              <a:t>7/11/13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A43513-5723-8646-875C-0EE68E6B3039}" type="datetimeFigureOut">
              <a:rPr lang="en-US" smtClean="0"/>
              <a:pPr/>
              <a:t>7/11/13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418DDC-F9AB-1E45-A375-806C3C2AE6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3513-5723-8646-875C-0EE68E6B3039}" type="datetimeFigureOut">
              <a:rPr lang="en-US" smtClean="0"/>
              <a:pPr/>
              <a:t>7/11/13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418DDC-F9AB-1E45-A375-806C3C2AE60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7DA43513-5723-8646-875C-0EE68E6B3039}" type="datetimeFigureOut">
              <a:rPr lang="en-US" smtClean="0"/>
              <a:pPr/>
              <a:t>7/11/13</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A43513-5723-8646-875C-0EE68E6B3039}" type="datetimeFigureOut">
              <a:rPr lang="en-US" smtClean="0"/>
              <a:pPr/>
              <a:t>7/11/13</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66418DDC-F9AB-1E45-A375-806C3C2AE6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hyperlink" Target="https://mail.google.com/mail/u/0/?ui=2&amp;ik=1ec828e32a&amp;view=att&amp;th=13f86ad99bf8a598&amp;attid=0.2&amp;disp=inline&amp;realattid=1439017539705241600-local1&amp;safe=1&amp;z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98" y="-245400"/>
            <a:ext cx="8229600" cy="1983930"/>
          </a:xfrm>
        </p:spPr>
        <p:txBody>
          <a:bodyPr>
            <a:noAutofit/>
          </a:bodyPr>
          <a:lstStyle/>
          <a:p>
            <a:r>
              <a:rPr lang="en-US" sz="3600" dirty="0" smtClean="0"/>
              <a:t>Early North Carolina Colonial and </a:t>
            </a:r>
            <a:br>
              <a:rPr lang="en-US" sz="3600" dirty="0" smtClean="0"/>
            </a:br>
            <a:r>
              <a:rPr lang="en-US" sz="3600" dirty="0" smtClean="0"/>
              <a:t>Native American Ground Penetrating Radar Site Survey</a:t>
            </a:r>
            <a:endParaRPr lang="en-US" sz="3600" dirty="0"/>
          </a:p>
        </p:txBody>
      </p:sp>
      <p:pic>
        <p:nvPicPr>
          <p:cNvPr id="3" name="Picture 2"/>
          <p:cNvPicPr>
            <a:picLocks noChangeAspect="1"/>
          </p:cNvPicPr>
          <p:nvPr/>
        </p:nvPicPr>
        <p:blipFill>
          <a:blip r:embed="rId3"/>
          <a:stretch>
            <a:fillRect/>
          </a:stretch>
        </p:blipFill>
        <p:spPr>
          <a:xfrm>
            <a:off x="900025" y="1910139"/>
            <a:ext cx="7420201" cy="466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Ground Penetrating Radar (GPR)</a:t>
            </a:r>
            <a:endParaRPr lang="en-US" dirty="0"/>
          </a:p>
        </p:txBody>
      </p:sp>
      <p:pic>
        <p:nvPicPr>
          <p:cNvPr id="3" name="Picture 2"/>
          <p:cNvPicPr>
            <a:picLocks noChangeAspect="1"/>
          </p:cNvPicPr>
          <p:nvPr/>
        </p:nvPicPr>
        <p:blipFill>
          <a:blip r:embed="rId2"/>
          <a:stretch>
            <a:fillRect/>
          </a:stretch>
        </p:blipFill>
        <p:spPr>
          <a:xfrm>
            <a:off x="1540042" y="2187663"/>
            <a:ext cx="5908964" cy="3508886"/>
          </a:xfrm>
          <a:prstGeom prst="rect">
            <a:avLst/>
          </a:prstGeom>
        </p:spPr>
      </p:pic>
    </p:spTree>
    <p:extLst>
      <p:ext uri="{BB962C8B-B14F-4D97-AF65-F5344CB8AC3E}">
        <p14:creationId xmlns:p14="http://schemas.microsoft.com/office/powerpoint/2010/main" val="118190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12" name="Oval 11"/>
          <p:cNvSpPr/>
          <p:nvPr/>
        </p:nvSpPr>
        <p:spPr>
          <a:xfrm>
            <a:off x="3691307" y="3677354"/>
            <a:ext cx="816635" cy="77835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Site Location</a:t>
            </a:r>
          </a:p>
          <a:p>
            <a:pPr lvl="1"/>
            <a:r>
              <a:rPr lang="en-US" dirty="0" smtClean="0"/>
              <a:t>The site location was predetermined, and located in Eastern, North Carolina along Chowan River.</a:t>
            </a:r>
            <a:endParaRPr lang="en-US" dirty="0"/>
          </a:p>
        </p:txBody>
      </p:sp>
      <p:pic>
        <p:nvPicPr>
          <p:cNvPr id="4" name="Picture 3"/>
          <p:cNvPicPr>
            <a:picLocks noChangeAspect="1"/>
          </p:cNvPicPr>
          <p:nvPr/>
        </p:nvPicPr>
        <p:blipFill>
          <a:blip r:embed="rId2"/>
          <a:stretch>
            <a:fillRect/>
          </a:stretch>
        </p:blipFill>
        <p:spPr>
          <a:xfrm>
            <a:off x="2466902" y="3263947"/>
            <a:ext cx="4445000" cy="3390900"/>
          </a:xfrm>
          <a:prstGeom prst="rect">
            <a:avLst/>
          </a:prstGeom>
        </p:spPr>
      </p:pic>
      <p:pic>
        <p:nvPicPr>
          <p:cNvPr id="5" name="Picture 1"/>
          <p:cNvPicPr>
            <a:picLocks noChangeAspect="1" noChangeArrowheads="1"/>
          </p:cNvPicPr>
          <p:nvPr/>
        </p:nvPicPr>
        <p:blipFill>
          <a:blip r:embed="rId2"/>
          <a:srcRect/>
          <a:stretch>
            <a:fillRect/>
          </a:stretch>
        </p:blipFill>
        <p:spPr bwMode="auto">
          <a:xfrm>
            <a:off x="-142501" y="21840783"/>
            <a:ext cx="13670847" cy="8685112"/>
          </a:xfrm>
          <a:prstGeom prst="rect">
            <a:avLst/>
          </a:prstGeom>
        </p:spPr>
        <p:style>
          <a:lnRef idx="2">
            <a:schemeClr val="dk1"/>
          </a:lnRef>
          <a:fillRef idx="1">
            <a:schemeClr val="lt1"/>
          </a:fillRef>
          <a:effectRef idx="0">
            <a:schemeClr val="dk1"/>
          </a:effectRef>
          <a:fontRef idx="minor">
            <a:schemeClr val="dk1"/>
          </a:fontRef>
        </p:style>
      </p:pic>
      <p:pic>
        <p:nvPicPr>
          <p:cNvPr id="6" name="Picture 1"/>
          <p:cNvPicPr>
            <a:picLocks noChangeAspect="1" noChangeArrowheads="1"/>
          </p:cNvPicPr>
          <p:nvPr/>
        </p:nvPicPr>
        <p:blipFill>
          <a:blip r:embed="rId2"/>
          <a:srcRect/>
          <a:stretch>
            <a:fillRect/>
          </a:stretch>
        </p:blipFill>
        <p:spPr bwMode="auto">
          <a:xfrm>
            <a:off x="9899" y="21993183"/>
            <a:ext cx="13670847" cy="8685112"/>
          </a:xfrm>
          <a:prstGeom prst="rect">
            <a:avLst/>
          </a:prstGeom>
        </p:spPr>
        <p:style>
          <a:lnRef idx="2">
            <a:schemeClr val="dk1"/>
          </a:lnRef>
          <a:fillRef idx="1">
            <a:schemeClr val="lt1"/>
          </a:fillRef>
          <a:effectRef idx="0">
            <a:schemeClr val="dk1"/>
          </a:effectRef>
          <a:fontRef idx="minor">
            <a:schemeClr val="dk1"/>
          </a:fontRef>
        </p:style>
      </p:pic>
      <p:pic>
        <p:nvPicPr>
          <p:cNvPr id="7" name="Picture 1"/>
          <p:cNvPicPr>
            <a:picLocks noChangeAspect="1" noChangeArrowheads="1"/>
          </p:cNvPicPr>
          <p:nvPr/>
        </p:nvPicPr>
        <p:blipFill>
          <a:blip r:embed="rId2"/>
          <a:srcRect/>
          <a:stretch>
            <a:fillRect/>
          </a:stretch>
        </p:blipFill>
        <p:spPr bwMode="auto">
          <a:xfrm>
            <a:off x="162299" y="22145583"/>
            <a:ext cx="13670847" cy="8685112"/>
          </a:xfrm>
          <a:prstGeom prst="rect">
            <a:avLst/>
          </a:prstGeom>
        </p:spPr>
        <p:style>
          <a:lnRef idx="2">
            <a:schemeClr val="dk1"/>
          </a:lnRef>
          <a:fillRef idx="1">
            <a:schemeClr val="lt1"/>
          </a:fillRef>
          <a:effectRef idx="0">
            <a:schemeClr val="dk1"/>
          </a:effectRef>
          <a:fontRef idx="minor">
            <a:schemeClr val="dk1"/>
          </a:fontRef>
        </p:style>
      </p:pic>
      <p:sp>
        <p:nvSpPr>
          <p:cNvPr id="8" name="Oval 7"/>
          <p:cNvSpPr/>
          <p:nvPr/>
        </p:nvSpPr>
        <p:spPr>
          <a:xfrm>
            <a:off x="3691307" y="22356415"/>
            <a:ext cx="3098799" cy="2717800"/>
          </a:xfrm>
          <a:prstGeom prst="ellipse">
            <a:avLst/>
          </a:prstGeom>
          <a:gradFill flip="none" rotWithShape="1">
            <a:gsLst>
              <a:gs pos="0">
                <a:schemeClr val="accent2">
                  <a:tint val="100000"/>
                  <a:shade val="100000"/>
                  <a:satMod val="130000"/>
                  <a:alpha val="39000"/>
                </a:schemeClr>
              </a:gs>
              <a:gs pos="100000">
                <a:schemeClr val="accent2">
                  <a:tint val="50000"/>
                  <a:shade val="100000"/>
                  <a:satMod val="350000"/>
                  <a:alpha val="39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9" name="Oval 8"/>
          <p:cNvSpPr/>
          <p:nvPr/>
        </p:nvSpPr>
        <p:spPr>
          <a:xfrm>
            <a:off x="3843707" y="22508815"/>
            <a:ext cx="3098799" cy="2717800"/>
          </a:xfrm>
          <a:prstGeom prst="ellipse">
            <a:avLst/>
          </a:prstGeom>
          <a:gradFill flip="none" rotWithShape="1">
            <a:gsLst>
              <a:gs pos="0">
                <a:schemeClr val="accent2">
                  <a:tint val="100000"/>
                  <a:shade val="100000"/>
                  <a:satMod val="130000"/>
                  <a:alpha val="39000"/>
                </a:schemeClr>
              </a:gs>
              <a:gs pos="100000">
                <a:schemeClr val="accent2">
                  <a:tint val="50000"/>
                  <a:shade val="100000"/>
                  <a:satMod val="350000"/>
                  <a:alpha val="39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3" name="Oval 12"/>
          <p:cNvSpPr/>
          <p:nvPr/>
        </p:nvSpPr>
        <p:spPr>
          <a:xfrm>
            <a:off x="3701550" y="3769528"/>
            <a:ext cx="806392" cy="802379"/>
          </a:xfrm>
          <a:prstGeom prst="ellipse">
            <a:avLst/>
          </a:prstGeom>
          <a:solidFill>
            <a:schemeClr val="accent3">
              <a:alpha val="33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p:cNvSpPr/>
          <p:nvPr/>
        </p:nvSpPr>
        <p:spPr>
          <a:xfrm>
            <a:off x="3996107" y="22661215"/>
            <a:ext cx="3098799" cy="2717800"/>
          </a:xfrm>
          <a:prstGeom prst="ellipse">
            <a:avLst/>
          </a:prstGeom>
          <a:gradFill flip="none" rotWithShape="1">
            <a:gsLst>
              <a:gs pos="0">
                <a:schemeClr val="accent2">
                  <a:tint val="100000"/>
                  <a:shade val="100000"/>
                  <a:satMod val="130000"/>
                  <a:alpha val="39000"/>
                </a:schemeClr>
              </a:gs>
              <a:gs pos="100000">
                <a:schemeClr val="accent2">
                  <a:tint val="50000"/>
                  <a:shade val="100000"/>
                  <a:satMod val="350000"/>
                  <a:alpha val="39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a:lstStyle/>
          <a:p>
            <a:endParaRPr lang="en-US"/>
          </a:p>
        </p:txBody>
      </p:sp>
    </p:spTree>
    <p:extLst>
      <p:ext uri="{BB962C8B-B14F-4D97-AF65-F5344CB8AC3E}">
        <p14:creationId xmlns:p14="http://schemas.microsoft.com/office/powerpoint/2010/main" val="2578634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a:xfrm>
            <a:off x="643255" y="1847326"/>
            <a:ext cx="7612064" cy="4182035"/>
          </a:xfrm>
        </p:spPr>
        <p:txBody>
          <a:bodyPr/>
          <a:lstStyle/>
          <a:p>
            <a:r>
              <a:rPr lang="en-US" dirty="0" smtClean="0"/>
              <a:t>Grid Preparation</a:t>
            </a:r>
          </a:p>
          <a:p>
            <a:pPr lvl="1"/>
            <a:r>
              <a:rPr lang="en-US" dirty="0" smtClean="0"/>
              <a:t>The site was mapped out using GPS coordinates, flags, and rope, creating 1 meter grid lines used to better ensure accuracy and precision when surveying the area.</a:t>
            </a:r>
          </a:p>
          <a:p>
            <a:pPr lvl="1"/>
            <a:r>
              <a:rPr lang="en-US" dirty="0" smtClean="0"/>
              <a:t>The rope was used to guide the GPR.</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5920" y="4329213"/>
            <a:ext cx="3520757" cy="2406867"/>
          </a:xfrm>
          <a:prstGeom prst="rect">
            <a:avLst/>
          </a:prstGeom>
        </p:spPr>
      </p:pic>
    </p:spTree>
    <p:extLst>
      <p:ext uri="{BB962C8B-B14F-4D97-AF65-F5344CB8AC3E}">
        <p14:creationId xmlns:p14="http://schemas.microsoft.com/office/powerpoint/2010/main" val="276204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1 &amp; 2</a:t>
            </a:r>
          </a:p>
        </p:txBody>
      </p:sp>
      <p:sp>
        <p:nvSpPr>
          <p:cNvPr id="3" name="Rectangle 2"/>
          <p:cNvSpPr/>
          <p:nvPr/>
        </p:nvSpPr>
        <p:spPr>
          <a:xfrm>
            <a:off x="1692192" y="4290086"/>
            <a:ext cx="4073151" cy="20596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692193" y="1810633"/>
            <a:ext cx="4567997" cy="2379823"/>
          </a:xfrm>
          <a:prstGeom prst="rect">
            <a:avLst/>
          </a:prstGeom>
          <a:solidFill>
            <a:srgbClr val="3366FF"/>
          </a:solidFill>
          <a:ln>
            <a:solidFill>
              <a:srgbClr val="F8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5" name="TextBox 4"/>
          <p:cNvSpPr txBox="1"/>
          <p:nvPr/>
        </p:nvSpPr>
        <p:spPr>
          <a:xfrm>
            <a:off x="1692192" y="4429592"/>
            <a:ext cx="4567997" cy="369332"/>
          </a:xfrm>
          <a:prstGeom prst="rect">
            <a:avLst/>
          </a:prstGeom>
          <a:noFill/>
        </p:spPr>
        <p:txBody>
          <a:bodyPr wrap="square" rtlCol="0">
            <a:spAutoFit/>
          </a:bodyPr>
          <a:lstStyle/>
          <a:p>
            <a:pPr algn="ctr"/>
            <a:r>
              <a:rPr lang="en-US" dirty="0" smtClean="0"/>
              <a:t>AREA 1</a:t>
            </a:r>
            <a:endParaRPr lang="en-US" dirty="0"/>
          </a:p>
        </p:txBody>
      </p:sp>
      <p:sp>
        <p:nvSpPr>
          <p:cNvPr id="6" name="TextBox 5"/>
          <p:cNvSpPr txBox="1"/>
          <p:nvPr/>
        </p:nvSpPr>
        <p:spPr>
          <a:xfrm>
            <a:off x="1692193" y="2167159"/>
            <a:ext cx="4567996" cy="369332"/>
          </a:xfrm>
          <a:prstGeom prst="rect">
            <a:avLst/>
          </a:prstGeom>
          <a:noFill/>
        </p:spPr>
        <p:txBody>
          <a:bodyPr wrap="square" rtlCol="0">
            <a:spAutoFit/>
          </a:bodyPr>
          <a:lstStyle/>
          <a:p>
            <a:pPr algn="ctr"/>
            <a:r>
              <a:rPr lang="en-US" dirty="0" smtClean="0"/>
              <a:t>AREA 2</a:t>
            </a:r>
            <a:endParaRPr lang="en-US" dirty="0"/>
          </a:p>
        </p:txBody>
      </p:sp>
      <p:cxnSp>
        <p:nvCxnSpPr>
          <p:cNvPr id="16" name="Straight Arrow Connector 15"/>
          <p:cNvCxnSpPr/>
          <p:nvPr/>
        </p:nvCxnSpPr>
        <p:spPr>
          <a:xfrm>
            <a:off x="1692192" y="4290086"/>
            <a:ext cx="439546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H="1" flipV="1">
            <a:off x="1578803" y="3781003"/>
            <a:ext cx="4567997" cy="113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1692193" y="3863447"/>
            <a:ext cx="441081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3826231" y="3863447"/>
            <a:ext cx="2111467" cy="338554"/>
          </a:xfrm>
          <a:prstGeom prst="rect">
            <a:avLst/>
          </a:prstGeom>
          <a:noFill/>
        </p:spPr>
        <p:txBody>
          <a:bodyPr wrap="square" rtlCol="0">
            <a:spAutoFit/>
          </a:bodyPr>
          <a:lstStyle/>
          <a:p>
            <a:r>
              <a:rPr lang="en-US" sz="1600" dirty="0" smtClean="0">
                <a:solidFill>
                  <a:schemeClr val="accent3">
                    <a:lumMod val="50000"/>
                  </a:schemeClr>
                </a:solidFill>
              </a:rPr>
              <a:t>1 M width</a:t>
            </a:r>
            <a:endParaRPr lang="en-US" sz="1600" dirty="0">
              <a:solidFill>
                <a:schemeClr val="accent3">
                  <a:lumMod val="50000"/>
                </a:schemeClr>
              </a:solidFill>
            </a:endParaRPr>
          </a:p>
        </p:txBody>
      </p:sp>
      <p:sp>
        <p:nvSpPr>
          <p:cNvPr id="36" name="TextBox 35"/>
          <p:cNvSpPr txBox="1"/>
          <p:nvPr/>
        </p:nvSpPr>
        <p:spPr>
          <a:xfrm>
            <a:off x="1692192" y="6370473"/>
            <a:ext cx="4567996" cy="369332"/>
          </a:xfrm>
          <a:prstGeom prst="rect">
            <a:avLst/>
          </a:prstGeom>
          <a:noFill/>
        </p:spPr>
        <p:txBody>
          <a:bodyPr wrap="square" rtlCol="0">
            <a:spAutoFit/>
          </a:bodyPr>
          <a:lstStyle/>
          <a:p>
            <a:pPr algn="ctr"/>
            <a:r>
              <a:rPr lang="en-US" dirty="0" smtClean="0"/>
              <a:t>25 M</a:t>
            </a:r>
            <a:endParaRPr lang="en-US" dirty="0"/>
          </a:p>
        </p:txBody>
      </p:sp>
      <p:cxnSp>
        <p:nvCxnSpPr>
          <p:cNvPr id="42" name="Straight Arrow Connector 41"/>
          <p:cNvCxnSpPr/>
          <p:nvPr/>
        </p:nvCxnSpPr>
        <p:spPr>
          <a:xfrm flipH="1">
            <a:off x="1614783" y="4204709"/>
            <a:ext cx="453201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692193" y="6031919"/>
            <a:ext cx="407315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1614783" y="5960799"/>
            <a:ext cx="397511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826231" y="6031919"/>
            <a:ext cx="1376804" cy="338554"/>
          </a:xfrm>
          <a:prstGeom prst="rect">
            <a:avLst/>
          </a:prstGeom>
          <a:noFill/>
        </p:spPr>
        <p:txBody>
          <a:bodyPr wrap="square" rtlCol="0">
            <a:spAutoFit/>
          </a:bodyPr>
          <a:lstStyle/>
          <a:p>
            <a:r>
              <a:rPr lang="en-US" sz="1600" dirty="0" smtClean="0">
                <a:solidFill>
                  <a:schemeClr val="accent3">
                    <a:lumMod val="50000"/>
                  </a:schemeClr>
                </a:solidFill>
              </a:rPr>
              <a:t>1 M width</a:t>
            </a:r>
            <a:endParaRPr lang="en-US" sz="1600" dirty="0">
              <a:solidFill>
                <a:schemeClr val="accent3">
                  <a:lumMod val="50000"/>
                </a:schemeClr>
              </a:solidFill>
            </a:endParaRPr>
          </a:p>
        </p:txBody>
      </p:sp>
      <p:cxnSp>
        <p:nvCxnSpPr>
          <p:cNvPr id="78" name="Straight Arrow Connector 77"/>
          <p:cNvCxnSpPr/>
          <p:nvPr/>
        </p:nvCxnSpPr>
        <p:spPr>
          <a:xfrm flipH="1">
            <a:off x="1692193" y="6338429"/>
            <a:ext cx="409821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0" name="TextBox 79"/>
          <p:cNvSpPr txBox="1"/>
          <p:nvPr/>
        </p:nvSpPr>
        <p:spPr>
          <a:xfrm>
            <a:off x="5203035" y="1498976"/>
            <a:ext cx="1985979" cy="369332"/>
          </a:xfrm>
          <a:prstGeom prst="rect">
            <a:avLst/>
          </a:prstGeom>
          <a:noFill/>
        </p:spPr>
        <p:txBody>
          <a:bodyPr wrap="square" rtlCol="0">
            <a:spAutoFit/>
          </a:bodyPr>
          <a:lstStyle/>
          <a:p>
            <a:r>
              <a:rPr lang="en-US" dirty="0" smtClean="0"/>
              <a:t>26.8 M</a:t>
            </a:r>
            <a:endParaRPr lang="en-US" dirty="0"/>
          </a:p>
        </p:txBody>
      </p:sp>
      <p:cxnSp>
        <p:nvCxnSpPr>
          <p:cNvPr id="82" name="Straight Arrow Connector 81"/>
          <p:cNvCxnSpPr/>
          <p:nvPr/>
        </p:nvCxnSpPr>
        <p:spPr>
          <a:xfrm>
            <a:off x="5203035" y="1952657"/>
            <a:ext cx="80629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3570013" y="6737533"/>
            <a:ext cx="72857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39211" y="4798924"/>
            <a:ext cx="737117" cy="369332"/>
          </a:xfrm>
          <a:prstGeom prst="rect">
            <a:avLst/>
          </a:prstGeom>
          <a:noFill/>
        </p:spPr>
        <p:txBody>
          <a:bodyPr wrap="square" rtlCol="0">
            <a:spAutoFit/>
          </a:bodyPr>
          <a:lstStyle/>
          <a:p>
            <a:r>
              <a:rPr lang="en-US" dirty="0" smtClean="0"/>
              <a:t>15M</a:t>
            </a:r>
            <a:endParaRPr lang="en-US" dirty="0"/>
          </a:p>
        </p:txBody>
      </p:sp>
      <p:sp>
        <p:nvSpPr>
          <p:cNvPr id="93" name="TextBox 92"/>
          <p:cNvSpPr txBox="1"/>
          <p:nvPr/>
        </p:nvSpPr>
        <p:spPr>
          <a:xfrm>
            <a:off x="639211" y="2257956"/>
            <a:ext cx="696481" cy="369332"/>
          </a:xfrm>
          <a:prstGeom prst="rect">
            <a:avLst/>
          </a:prstGeom>
          <a:noFill/>
        </p:spPr>
        <p:txBody>
          <a:bodyPr wrap="square" rtlCol="0">
            <a:spAutoFit/>
          </a:bodyPr>
          <a:lstStyle/>
          <a:p>
            <a:r>
              <a:rPr lang="en-US" dirty="0" smtClean="0"/>
              <a:t>20M </a:t>
            </a:r>
            <a:endParaRPr lang="en-US" dirty="0"/>
          </a:p>
        </p:txBody>
      </p:sp>
      <p:cxnSp>
        <p:nvCxnSpPr>
          <p:cNvPr id="25" name="Straight Arrow Connector 24"/>
          <p:cNvCxnSpPr/>
          <p:nvPr/>
        </p:nvCxnSpPr>
        <p:spPr>
          <a:xfrm>
            <a:off x="1376328" y="2167159"/>
            <a:ext cx="0" cy="8746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335692" y="5836889"/>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76328" y="4798924"/>
            <a:ext cx="0" cy="7621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67211" y="1868308"/>
            <a:ext cx="1225921" cy="1182195"/>
          </a:xfrm>
          <a:prstGeom prst="rect">
            <a:avLst/>
          </a:prstGeom>
        </p:spPr>
      </p:pic>
      <p:cxnSp>
        <p:nvCxnSpPr>
          <p:cNvPr id="17" name="Straight Connector 16"/>
          <p:cNvCxnSpPr>
            <a:stCxn id="4" idx="1"/>
            <a:endCxn id="4" idx="3"/>
          </p:cNvCxnSpPr>
          <p:nvPr/>
        </p:nvCxnSpPr>
        <p:spPr>
          <a:xfrm>
            <a:off x="1692193" y="3000545"/>
            <a:ext cx="456799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692192" y="4988560"/>
            <a:ext cx="4073151" cy="0"/>
          </a:xfrm>
          <a:prstGeom prst="line">
            <a:avLst/>
          </a:prstGeom>
          <a:ln>
            <a:solidFill>
              <a:srgbClr val="7C1A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509520" y="2692768"/>
            <a:ext cx="2693515" cy="307777"/>
          </a:xfrm>
          <a:prstGeom prst="rect">
            <a:avLst/>
          </a:prstGeom>
          <a:noFill/>
        </p:spPr>
        <p:txBody>
          <a:bodyPr wrap="square" rtlCol="0">
            <a:spAutoFit/>
          </a:bodyPr>
          <a:lstStyle/>
          <a:p>
            <a:r>
              <a:rPr lang="en-US" sz="1400" dirty="0" smtClean="0"/>
              <a:t>Length of Transect</a:t>
            </a:r>
            <a:endParaRPr lang="en-US" sz="1400" dirty="0"/>
          </a:p>
        </p:txBody>
      </p:sp>
      <p:sp>
        <p:nvSpPr>
          <p:cNvPr id="34" name="TextBox 33"/>
          <p:cNvSpPr txBox="1"/>
          <p:nvPr/>
        </p:nvSpPr>
        <p:spPr>
          <a:xfrm>
            <a:off x="1849120" y="4714240"/>
            <a:ext cx="2712720" cy="307777"/>
          </a:xfrm>
          <a:prstGeom prst="rect">
            <a:avLst/>
          </a:prstGeom>
          <a:noFill/>
        </p:spPr>
        <p:txBody>
          <a:bodyPr wrap="square" rtlCol="0">
            <a:spAutoFit/>
          </a:bodyPr>
          <a:lstStyle/>
          <a:p>
            <a:r>
              <a:rPr lang="en-US" sz="1400" dirty="0" smtClean="0"/>
              <a:t>Length of Transect</a:t>
            </a:r>
            <a:endParaRPr lang="en-US" sz="1400" dirty="0"/>
          </a:p>
        </p:txBody>
      </p:sp>
    </p:spTree>
    <p:extLst>
      <p:ext uri="{BB962C8B-B14F-4D97-AF65-F5344CB8AC3E}">
        <p14:creationId xmlns:p14="http://schemas.microsoft.com/office/powerpoint/2010/main" val="7069383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r>
              <a:rPr lang="en-US" dirty="0" smtClean="0"/>
              <a:t>Site surveying and data processing.</a:t>
            </a:r>
          </a:p>
          <a:p>
            <a:pPr lvl="1"/>
            <a:r>
              <a:rPr lang="en-US" dirty="0" smtClean="0"/>
              <a:t>Completely survey areas 1 and 2.</a:t>
            </a:r>
          </a:p>
          <a:p>
            <a:pPr lvl="1"/>
            <a:r>
              <a:rPr lang="en-US" dirty="0" smtClean="0"/>
              <a:t>Use the RADAN software to process the data by formulating images at the various depths and a 3D model.</a:t>
            </a:r>
            <a:endParaRPr lang="en-US" dirty="0"/>
          </a:p>
        </p:txBody>
      </p:sp>
      <p:pic>
        <p:nvPicPr>
          <p:cNvPr id="4" name="Picture 3" descr="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334" y="3976772"/>
            <a:ext cx="2212382" cy="2700448"/>
          </a:xfrm>
          <a:prstGeom prst="rect">
            <a:avLst/>
          </a:prstGeom>
        </p:spPr>
      </p:pic>
      <p:pic>
        <p:nvPicPr>
          <p:cNvPr id="5" name="Picture 4" descr="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1847" y="3863211"/>
            <a:ext cx="3981364" cy="2814009"/>
          </a:xfrm>
          <a:prstGeom prst="rect">
            <a:avLst/>
          </a:prstGeom>
        </p:spPr>
      </p:pic>
    </p:spTree>
    <p:extLst>
      <p:ext uri="{BB962C8B-B14F-4D97-AF65-F5344CB8AC3E}">
        <p14:creationId xmlns:p14="http://schemas.microsoft.com/office/powerpoint/2010/main" val="3223676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Survey</a:t>
            </a:r>
            <a:endParaRPr lang="en-US" dirty="0"/>
          </a:p>
        </p:txBody>
      </p:sp>
      <p:pic>
        <p:nvPicPr>
          <p:cNvPr id="13" name="Content Placeholder 12" descr="site findings.JPG"/>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240652" y="2099386"/>
            <a:ext cx="4060824" cy="4404049"/>
          </a:xfrm>
          <a:scene3d>
            <a:camera prst="orthographicFront"/>
            <a:lightRig rig="threePt" dir="t"/>
          </a:scene3d>
          <a:sp3d>
            <a:bevelB w="152400" h="50800" prst="softRound"/>
          </a:sp3d>
        </p:spPr>
      </p:pic>
      <p:sp>
        <p:nvSpPr>
          <p:cNvPr id="14" name="Content Placeholder 13"/>
          <p:cNvSpPr>
            <a:spLocks noGrp="1"/>
          </p:cNvSpPr>
          <p:nvPr>
            <p:ph sz="quarter" idx="4"/>
          </p:nvPr>
        </p:nvSpPr>
        <p:spPr>
          <a:xfrm>
            <a:off x="4719637" y="2084202"/>
            <a:ext cx="3657600" cy="4419233"/>
          </a:xfrm>
        </p:spPr>
        <p:txBody>
          <a:bodyPr>
            <a:normAutofit/>
          </a:bodyPr>
          <a:lstStyle/>
          <a:p>
            <a:r>
              <a:rPr lang="en-US" dirty="0" smtClean="0"/>
              <a:t>Several artifacts were found just by observing the surface of the ground.</a:t>
            </a:r>
          </a:p>
          <a:p>
            <a:pPr lvl="1"/>
            <a:r>
              <a:rPr lang="en-US" dirty="0" smtClean="0"/>
              <a:t>Pottery</a:t>
            </a:r>
          </a:p>
          <a:p>
            <a:pPr lvl="1"/>
            <a:r>
              <a:rPr lang="en-US" dirty="0" smtClean="0"/>
              <a:t>Ceramic Plate</a:t>
            </a:r>
          </a:p>
          <a:p>
            <a:pPr lvl="1"/>
            <a:r>
              <a:rPr lang="en-US" dirty="0" smtClean="0"/>
              <a:t>Parts of possible tools</a:t>
            </a:r>
          </a:p>
          <a:p>
            <a:r>
              <a:rPr lang="en-US" dirty="0" smtClean="0"/>
              <a:t>Some objects found were estimated by a local archaeologist  to be between 600-2,000 years old.</a:t>
            </a:r>
          </a:p>
          <a:p>
            <a:pPr lvl="1">
              <a:buNone/>
            </a:pP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10242" name="AutoShape 2" descr="https://mail-attachment.googleusercontent.com/attachment/u/0/?saduie=AG9B_P8cJS7hHmg5_4_8E70rNviS&amp;attid=0.2&amp;disp=emb&amp;view=att&amp;th=13f86ad99bf8a59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https://mail-attachment.googleusercontent.com/attachment/u/0/?saduie=AG9B_P8cJS7hHmg5_4_8E70rNviS&amp;attid=0.2&amp;disp=emb&amp;view=att&amp;th=13f86ad99bf8a59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https://mail-attachment.googleusercontent.com/attachment/u/0/?saduie=AG9B_P8cJS7hHmg5_4_8E70rNviS&amp;attid=0.2&amp;disp=emb&amp;view=att&amp;th=13f86ad99bf8a59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https://mail-attachment.googleusercontent.com/attachment/u/0/?saduie=AG9B_P8cJS7hHmg5_4_8E70rNviS&amp;attid=0.2&amp;disp=emb&amp;view=att&amp;th=13f86ad99bf8a59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50" name="AutoShape 10" descr="20130620_105410.jpg">
            <a:hlinkClick r:id="rId3"/>
          </p:cNvPr>
          <p:cNvSpPr>
            <a:spLocks noChangeAspect="1" noChangeArrowheads="1"/>
          </p:cNvSpPr>
          <p:nvPr/>
        </p:nvSpPr>
        <p:spPr bwMode="auto">
          <a:xfrm>
            <a:off x="571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52" name="AutoShape 12" descr="https://mail-attachment.googleusercontent.com/attachment/u/0/?saduie=AG9B_P8cJS7hHmg5_4_8E70rNviS&amp;attid=0.2&amp;disp=emb&amp;view=att&amp;th=13f86ad99bf8a59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9587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741112776"/>
              </p:ext>
            </p:extLst>
          </p:nvPr>
        </p:nvGraphicFramePr>
        <p:xfrm>
          <a:off x="467280" y="2066945"/>
          <a:ext cx="6094293" cy="452249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121425" y="1697613"/>
            <a:ext cx="5440148" cy="369332"/>
          </a:xfrm>
          <a:prstGeom prst="rect">
            <a:avLst/>
          </a:prstGeom>
          <a:noFill/>
        </p:spPr>
        <p:txBody>
          <a:bodyPr wrap="square" rtlCol="0">
            <a:spAutoFit/>
          </a:bodyPr>
          <a:lstStyle/>
          <a:p>
            <a:pPr algn="ctr"/>
            <a:r>
              <a:rPr lang="en-US" b="1" dirty="0">
                <a:ea typeface="ＭＳ 明朝"/>
                <a:cs typeface="Times New Roman"/>
              </a:rPr>
              <a:t>Area1 &amp;  Area 2  X Transect Length (m)</a:t>
            </a:r>
            <a:endParaRPr lang="en-US" sz="1100" dirty="0">
              <a:ea typeface="ＭＳ 明朝"/>
              <a:cs typeface="Times New Roman"/>
            </a:endParaRPr>
          </a:p>
        </p:txBody>
      </p:sp>
      <p:sp>
        <p:nvSpPr>
          <p:cNvPr id="5" name="TextBox 4"/>
          <p:cNvSpPr txBox="1"/>
          <p:nvPr/>
        </p:nvSpPr>
        <p:spPr>
          <a:xfrm>
            <a:off x="6719086" y="2902199"/>
            <a:ext cx="2424913" cy="369332"/>
          </a:xfrm>
          <a:prstGeom prst="rect">
            <a:avLst/>
          </a:prstGeom>
          <a:noFill/>
        </p:spPr>
        <p:txBody>
          <a:bodyPr wrap="square" rtlCol="0">
            <a:spAutoFit/>
          </a:bodyPr>
          <a:lstStyle/>
          <a:p>
            <a:r>
              <a:rPr lang="en-US" dirty="0" smtClean="0"/>
              <a:t>Standard Deviations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47603062"/>
              </p:ext>
            </p:extLst>
          </p:nvPr>
        </p:nvGraphicFramePr>
        <p:xfrm>
          <a:off x="6719086" y="3271529"/>
          <a:ext cx="1986219" cy="1473192"/>
        </p:xfrm>
        <a:graphic>
          <a:graphicData uri="http://schemas.openxmlformats.org/drawingml/2006/table">
            <a:tbl>
              <a:tblPr firstRow="1" bandRow="1">
                <a:tableStyleId>{8A107856-5554-42FB-B03E-39F5DBC370BA}</a:tableStyleId>
              </a:tblPr>
              <a:tblGrid>
                <a:gridCol w="962178"/>
                <a:gridCol w="1024041"/>
              </a:tblGrid>
              <a:tr h="736596">
                <a:tc>
                  <a:txBody>
                    <a:bodyPr/>
                    <a:lstStyle/>
                    <a:p>
                      <a:r>
                        <a:rPr lang="en-US" dirty="0" smtClean="0"/>
                        <a:t>Area 1</a:t>
                      </a:r>
                      <a:endParaRPr lang="en-US" dirty="0"/>
                    </a:p>
                  </a:txBody>
                  <a:tcPr/>
                </a:tc>
                <a:tc>
                  <a:txBody>
                    <a:bodyPr/>
                    <a:lstStyle/>
                    <a:p>
                      <a:r>
                        <a:rPr lang="en-US" dirty="0" smtClean="0"/>
                        <a:t>Area 2</a:t>
                      </a:r>
                      <a:endParaRPr lang="en-US" dirty="0"/>
                    </a:p>
                  </a:txBody>
                  <a:tcPr/>
                </a:tc>
              </a:tr>
              <a:tr h="736596">
                <a:tc>
                  <a:txBody>
                    <a:bodyPr/>
                    <a:lstStyle/>
                    <a:p>
                      <a:r>
                        <a:rPr lang="en-US" dirty="0" smtClean="0"/>
                        <a:t>24.39</a:t>
                      </a:r>
                      <a:r>
                        <a:rPr lang="en-US" baseline="0" dirty="0" smtClean="0"/>
                        <a:t>    </a:t>
                      </a:r>
                      <a:r>
                        <a:rPr lang="en-US" dirty="0" smtClean="0"/>
                        <a:t>± 1.11</a:t>
                      </a:r>
                      <a:endParaRPr lang="en-US" dirty="0"/>
                    </a:p>
                  </a:txBody>
                  <a:tcPr/>
                </a:tc>
                <a:tc>
                  <a:txBody>
                    <a:bodyPr/>
                    <a:lstStyle/>
                    <a:p>
                      <a:r>
                        <a:rPr lang="en-US" dirty="0" smtClean="0"/>
                        <a:t>25.84    ± 0.58</a:t>
                      </a:r>
                      <a:endParaRPr lang="en-US" dirty="0"/>
                    </a:p>
                  </a:txBody>
                  <a:tcPr/>
                </a:tc>
              </a:tr>
            </a:tbl>
          </a:graphicData>
        </a:graphic>
      </p:graphicFrame>
    </p:spTree>
    <p:extLst>
      <p:ext uri="{BB962C8B-B14F-4D97-AF65-F5344CB8AC3E}">
        <p14:creationId xmlns:p14="http://schemas.microsoft.com/office/powerpoint/2010/main" val="88143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Area 1</a:t>
            </a:r>
            <a:endParaRPr lang="en-US" dirty="0"/>
          </a:p>
        </p:txBody>
      </p:sp>
      <p:pic>
        <p:nvPicPr>
          <p:cNvPr id="3" name="Picture 2" descr="HiResAREA 1 Z 0,25m-dz.25.bmp.bmp"/>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395" y="1345275"/>
            <a:ext cx="3025199" cy="1711929"/>
          </a:xfrm>
          <a:prstGeom prst="rect">
            <a:avLst/>
          </a:prstGeom>
        </p:spPr>
      </p:pic>
      <p:pic>
        <p:nvPicPr>
          <p:cNvPr id="4" name="Picture 3" descr="HiResAREA 1 Z 0,50m-dz.25.bmp.bmp"/>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3250" y="1309544"/>
            <a:ext cx="3035524" cy="1747660"/>
          </a:xfrm>
          <a:prstGeom prst="rect">
            <a:avLst/>
          </a:prstGeom>
        </p:spPr>
      </p:pic>
      <p:pic>
        <p:nvPicPr>
          <p:cNvPr id="5" name="Picture 4" descr="HiResAREA 1 Z 0,75m-dz.25.bmp.bmp"/>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0084" y="3067529"/>
            <a:ext cx="2962953" cy="1641584"/>
          </a:xfrm>
          <a:prstGeom prst="rect">
            <a:avLst/>
          </a:prstGeom>
        </p:spPr>
      </p:pic>
      <p:sp>
        <p:nvSpPr>
          <p:cNvPr id="6" name="TextBox 5"/>
          <p:cNvSpPr txBox="1"/>
          <p:nvPr/>
        </p:nvSpPr>
        <p:spPr>
          <a:xfrm>
            <a:off x="1119558" y="3057204"/>
            <a:ext cx="1280289" cy="369332"/>
          </a:xfrm>
          <a:prstGeom prst="rect">
            <a:avLst/>
          </a:prstGeom>
          <a:noFill/>
        </p:spPr>
        <p:txBody>
          <a:bodyPr wrap="square" rtlCol="0">
            <a:spAutoFit/>
          </a:bodyPr>
          <a:lstStyle/>
          <a:p>
            <a:r>
              <a:rPr lang="en-US" dirty="0" smtClean="0"/>
              <a:t>.25 M</a:t>
            </a:r>
            <a:endParaRPr lang="en-US" dirty="0"/>
          </a:p>
        </p:txBody>
      </p:sp>
      <p:sp>
        <p:nvSpPr>
          <p:cNvPr id="7" name="TextBox 6"/>
          <p:cNvSpPr txBox="1"/>
          <p:nvPr/>
        </p:nvSpPr>
        <p:spPr>
          <a:xfrm>
            <a:off x="6783467" y="3067529"/>
            <a:ext cx="1208015" cy="369332"/>
          </a:xfrm>
          <a:prstGeom prst="rect">
            <a:avLst/>
          </a:prstGeom>
          <a:noFill/>
        </p:spPr>
        <p:txBody>
          <a:bodyPr wrap="square" rtlCol="0">
            <a:spAutoFit/>
          </a:bodyPr>
          <a:lstStyle/>
          <a:p>
            <a:r>
              <a:rPr lang="en-US" dirty="0" smtClean="0"/>
              <a:t>.50 M</a:t>
            </a:r>
            <a:endParaRPr lang="en-US" dirty="0"/>
          </a:p>
        </p:txBody>
      </p:sp>
      <p:sp>
        <p:nvSpPr>
          <p:cNvPr id="8" name="TextBox 7"/>
          <p:cNvSpPr txBox="1"/>
          <p:nvPr/>
        </p:nvSpPr>
        <p:spPr>
          <a:xfrm>
            <a:off x="3895781" y="4698788"/>
            <a:ext cx="1411224" cy="369332"/>
          </a:xfrm>
          <a:prstGeom prst="rect">
            <a:avLst/>
          </a:prstGeom>
          <a:noFill/>
        </p:spPr>
        <p:txBody>
          <a:bodyPr wrap="square" rtlCol="0">
            <a:spAutoFit/>
          </a:bodyPr>
          <a:lstStyle/>
          <a:p>
            <a:r>
              <a:rPr lang="en-US" dirty="0" smtClean="0"/>
              <a:t>.75 M</a:t>
            </a:r>
            <a:endParaRPr lang="en-US" dirty="0"/>
          </a:p>
        </p:txBody>
      </p:sp>
      <p:pic>
        <p:nvPicPr>
          <p:cNvPr id="10" name="Picture 9" descr="HiResAREA 1 Z 1,00m-dz.25.bmp.bmp"/>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4821507"/>
            <a:ext cx="2895905" cy="1640442"/>
          </a:xfrm>
          <a:prstGeom prst="rect">
            <a:avLst/>
          </a:prstGeom>
        </p:spPr>
      </p:pic>
      <p:sp>
        <p:nvSpPr>
          <p:cNvPr id="11" name="TextBox 10"/>
          <p:cNvSpPr txBox="1"/>
          <p:nvPr/>
        </p:nvSpPr>
        <p:spPr>
          <a:xfrm>
            <a:off x="1432378" y="6493596"/>
            <a:ext cx="1523619" cy="369332"/>
          </a:xfrm>
          <a:prstGeom prst="rect">
            <a:avLst/>
          </a:prstGeom>
          <a:noFill/>
        </p:spPr>
        <p:txBody>
          <a:bodyPr wrap="square" rtlCol="0">
            <a:spAutoFit/>
          </a:bodyPr>
          <a:lstStyle/>
          <a:p>
            <a:r>
              <a:rPr lang="en-US" dirty="0" smtClean="0"/>
              <a:t>1 M</a:t>
            </a:r>
            <a:endParaRPr lang="en-US" dirty="0"/>
          </a:p>
        </p:txBody>
      </p:sp>
      <p:pic>
        <p:nvPicPr>
          <p:cNvPr id="12" name="Picture 11" descr="HiResAREA 1 Z 1,15m-dz.15.bmp"/>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23251" y="4821507"/>
            <a:ext cx="3179490" cy="1682247"/>
          </a:xfrm>
          <a:prstGeom prst="rect">
            <a:avLst/>
          </a:prstGeom>
        </p:spPr>
      </p:pic>
      <p:sp>
        <p:nvSpPr>
          <p:cNvPr id="13" name="TextBox 12"/>
          <p:cNvSpPr txBox="1"/>
          <p:nvPr/>
        </p:nvSpPr>
        <p:spPr>
          <a:xfrm>
            <a:off x="6928016" y="6503754"/>
            <a:ext cx="1651986" cy="369332"/>
          </a:xfrm>
          <a:prstGeom prst="rect">
            <a:avLst/>
          </a:prstGeom>
          <a:noFill/>
        </p:spPr>
        <p:txBody>
          <a:bodyPr wrap="square" rtlCol="0">
            <a:spAutoFit/>
          </a:bodyPr>
          <a:lstStyle/>
          <a:p>
            <a:r>
              <a:rPr lang="en-US" dirty="0" smtClean="0"/>
              <a:t>1.15 M</a:t>
            </a:r>
            <a:endParaRPr lang="en-US" dirty="0"/>
          </a:p>
        </p:txBody>
      </p:sp>
    </p:spTree>
    <p:extLst>
      <p:ext uri="{BB962C8B-B14F-4D97-AF65-F5344CB8AC3E}">
        <p14:creationId xmlns:p14="http://schemas.microsoft.com/office/powerpoint/2010/main" val="287004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Area 1</a:t>
            </a:r>
          </a:p>
        </p:txBody>
      </p:sp>
      <p:pic>
        <p:nvPicPr>
          <p:cNvPr id="4" name="Picture 3" descr="HiResAREA 1 Z 1,15m-dz.15.bm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1923" y="1895207"/>
            <a:ext cx="7335314" cy="4155233"/>
          </a:xfrm>
          <a:prstGeom prst="rect">
            <a:avLst/>
          </a:prstGeom>
        </p:spPr>
      </p:pic>
      <p:sp>
        <p:nvSpPr>
          <p:cNvPr id="5" name="TextBox 4"/>
          <p:cNvSpPr txBox="1"/>
          <p:nvPr/>
        </p:nvSpPr>
        <p:spPr>
          <a:xfrm>
            <a:off x="1480040" y="6319071"/>
            <a:ext cx="2380066" cy="369332"/>
          </a:xfrm>
          <a:prstGeom prst="rect">
            <a:avLst/>
          </a:prstGeom>
          <a:noFill/>
        </p:spPr>
        <p:txBody>
          <a:bodyPr wrap="square" rtlCol="0">
            <a:spAutoFit/>
          </a:bodyPr>
          <a:lstStyle/>
          <a:p>
            <a:r>
              <a:rPr lang="en-US" dirty="0" smtClean="0"/>
              <a:t>1.15 M</a:t>
            </a:r>
            <a:endParaRPr lang="en-US" dirty="0"/>
          </a:p>
        </p:txBody>
      </p:sp>
    </p:spTree>
    <p:extLst>
      <p:ext uri="{BB962C8B-B14F-4D97-AF65-F5344CB8AC3E}">
        <p14:creationId xmlns:p14="http://schemas.microsoft.com/office/powerpoint/2010/main" val="271385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Area 2</a:t>
            </a:r>
            <a:endParaRPr lang="en-US" dirty="0"/>
          </a:p>
        </p:txBody>
      </p:sp>
      <p:pic>
        <p:nvPicPr>
          <p:cNvPr id="3" name="Picture 2" descr="HiResAREA 2 Z 0,25m-dz.25.bmp.bmp"/>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738" y="1417637"/>
            <a:ext cx="2974496" cy="2052615"/>
          </a:xfrm>
          <a:prstGeom prst="rect">
            <a:avLst/>
          </a:prstGeom>
        </p:spPr>
      </p:pic>
      <p:pic>
        <p:nvPicPr>
          <p:cNvPr id="4" name="Picture 3" descr="HiResAREA 2 Z 0,50m-dz.25.bmp.bmp"/>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4889" y="1417638"/>
            <a:ext cx="2947110" cy="2052614"/>
          </a:xfrm>
          <a:prstGeom prst="rect">
            <a:avLst/>
          </a:prstGeom>
        </p:spPr>
      </p:pic>
      <p:pic>
        <p:nvPicPr>
          <p:cNvPr id="6" name="Picture 5" descr="HiResAREA 2 Z 0,75m-dz.25.bmp.bmp"/>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0172" y="1420184"/>
            <a:ext cx="2721403" cy="2050068"/>
          </a:xfrm>
          <a:prstGeom prst="rect">
            <a:avLst/>
          </a:prstGeom>
        </p:spPr>
      </p:pic>
      <p:pic>
        <p:nvPicPr>
          <p:cNvPr id="7" name="Picture 6" descr="HiResAREA 2 Z 1,00m-dz.25.bmp.bmp"/>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738" y="4213437"/>
            <a:ext cx="2974496" cy="2222961"/>
          </a:xfrm>
          <a:prstGeom prst="rect">
            <a:avLst/>
          </a:prstGeom>
        </p:spPr>
      </p:pic>
      <p:pic>
        <p:nvPicPr>
          <p:cNvPr id="8" name="Picture 7" descr="HiResAREA 2 Z 1,25m-dz.25.bmp"/>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4889" y="4213437"/>
            <a:ext cx="2947110" cy="2222961"/>
          </a:xfrm>
          <a:prstGeom prst="rect">
            <a:avLst/>
          </a:prstGeom>
        </p:spPr>
      </p:pic>
      <p:pic>
        <p:nvPicPr>
          <p:cNvPr id="9" name="Picture 8" descr="HiResAREA 2 Z 1,50m-dz.25.bmp"/>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0172" y="4212063"/>
            <a:ext cx="2721403" cy="2224335"/>
          </a:xfrm>
          <a:prstGeom prst="rect">
            <a:avLst/>
          </a:prstGeom>
        </p:spPr>
      </p:pic>
      <p:sp>
        <p:nvSpPr>
          <p:cNvPr id="10" name="TextBox 9"/>
          <p:cNvSpPr txBox="1"/>
          <p:nvPr/>
        </p:nvSpPr>
        <p:spPr>
          <a:xfrm>
            <a:off x="1250035" y="3495601"/>
            <a:ext cx="820022" cy="369332"/>
          </a:xfrm>
          <a:prstGeom prst="rect">
            <a:avLst/>
          </a:prstGeom>
          <a:noFill/>
        </p:spPr>
        <p:txBody>
          <a:bodyPr wrap="square" rtlCol="0">
            <a:spAutoFit/>
          </a:bodyPr>
          <a:lstStyle/>
          <a:p>
            <a:r>
              <a:rPr lang="en-US" dirty="0" smtClean="0"/>
              <a:t>.25 M</a:t>
            </a:r>
            <a:endParaRPr lang="en-US" dirty="0"/>
          </a:p>
        </p:txBody>
      </p:sp>
      <p:sp>
        <p:nvSpPr>
          <p:cNvPr id="11" name="TextBox 10"/>
          <p:cNvSpPr txBox="1"/>
          <p:nvPr/>
        </p:nvSpPr>
        <p:spPr>
          <a:xfrm>
            <a:off x="4410120" y="3495601"/>
            <a:ext cx="750021" cy="369332"/>
          </a:xfrm>
          <a:prstGeom prst="rect">
            <a:avLst/>
          </a:prstGeom>
          <a:noFill/>
        </p:spPr>
        <p:txBody>
          <a:bodyPr wrap="square" rtlCol="0">
            <a:spAutoFit/>
          </a:bodyPr>
          <a:lstStyle/>
          <a:p>
            <a:r>
              <a:rPr lang="en-US" dirty="0" smtClean="0"/>
              <a:t>.5 M</a:t>
            </a:r>
            <a:endParaRPr lang="en-US" dirty="0"/>
          </a:p>
        </p:txBody>
      </p:sp>
      <p:sp>
        <p:nvSpPr>
          <p:cNvPr id="12" name="TextBox 11"/>
          <p:cNvSpPr txBox="1"/>
          <p:nvPr/>
        </p:nvSpPr>
        <p:spPr>
          <a:xfrm>
            <a:off x="7330201" y="3505602"/>
            <a:ext cx="770021" cy="369332"/>
          </a:xfrm>
          <a:prstGeom prst="rect">
            <a:avLst/>
          </a:prstGeom>
          <a:noFill/>
        </p:spPr>
        <p:txBody>
          <a:bodyPr wrap="square" rtlCol="0">
            <a:spAutoFit/>
          </a:bodyPr>
          <a:lstStyle/>
          <a:p>
            <a:r>
              <a:rPr lang="en-US" dirty="0" smtClean="0"/>
              <a:t>.75 M</a:t>
            </a:r>
            <a:endParaRPr lang="en-US" dirty="0"/>
          </a:p>
        </p:txBody>
      </p:sp>
      <p:sp>
        <p:nvSpPr>
          <p:cNvPr id="13" name="TextBox 12"/>
          <p:cNvSpPr txBox="1"/>
          <p:nvPr/>
        </p:nvSpPr>
        <p:spPr>
          <a:xfrm>
            <a:off x="1250035" y="6488668"/>
            <a:ext cx="820022" cy="369332"/>
          </a:xfrm>
          <a:prstGeom prst="rect">
            <a:avLst/>
          </a:prstGeom>
          <a:noFill/>
        </p:spPr>
        <p:txBody>
          <a:bodyPr wrap="square" rtlCol="0">
            <a:spAutoFit/>
          </a:bodyPr>
          <a:lstStyle/>
          <a:p>
            <a:r>
              <a:rPr lang="en-US" dirty="0" smtClean="0"/>
              <a:t>1 M</a:t>
            </a:r>
            <a:endParaRPr lang="en-US" dirty="0"/>
          </a:p>
        </p:txBody>
      </p:sp>
      <p:sp>
        <p:nvSpPr>
          <p:cNvPr id="14" name="TextBox 13"/>
          <p:cNvSpPr txBox="1"/>
          <p:nvPr/>
        </p:nvSpPr>
        <p:spPr>
          <a:xfrm>
            <a:off x="4410120" y="6488668"/>
            <a:ext cx="1190033" cy="369332"/>
          </a:xfrm>
          <a:prstGeom prst="rect">
            <a:avLst/>
          </a:prstGeom>
          <a:noFill/>
        </p:spPr>
        <p:txBody>
          <a:bodyPr wrap="square" rtlCol="0">
            <a:spAutoFit/>
          </a:bodyPr>
          <a:lstStyle/>
          <a:p>
            <a:r>
              <a:rPr lang="en-US" dirty="0" smtClean="0"/>
              <a:t>1.25 M</a:t>
            </a:r>
            <a:endParaRPr lang="en-US" dirty="0"/>
          </a:p>
        </p:txBody>
      </p:sp>
      <p:sp>
        <p:nvSpPr>
          <p:cNvPr id="15" name="TextBox 14"/>
          <p:cNvSpPr txBox="1"/>
          <p:nvPr/>
        </p:nvSpPr>
        <p:spPr>
          <a:xfrm>
            <a:off x="7390203" y="6498669"/>
            <a:ext cx="870023" cy="369332"/>
          </a:xfrm>
          <a:prstGeom prst="rect">
            <a:avLst/>
          </a:prstGeom>
          <a:noFill/>
        </p:spPr>
        <p:txBody>
          <a:bodyPr wrap="square" rtlCol="0">
            <a:spAutoFit/>
          </a:bodyPr>
          <a:lstStyle/>
          <a:p>
            <a:r>
              <a:rPr lang="en-US" dirty="0" smtClean="0"/>
              <a:t>1.5 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Archaeology Team Members</a:t>
            </a:r>
            <a:endParaRPr lang="en-US" dirty="0"/>
          </a:p>
        </p:txBody>
      </p:sp>
      <p:pic>
        <p:nvPicPr>
          <p:cNvPr id="5" name="Picture 4" descr="rashad.jpg"/>
          <p:cNvPicPr>
            <a:picLocks noChangeAspect="1"/>
          </p:cNvPicPr>
          <p:nvPr/>
        </p:nvPicPr>
        <p:blipFill>
          <a:blip r:embed="rId2"/>
          <a:stretch>
            <a:fillRect/>
          </a:stretch>
        </p:blipFill>
        <p:spPr>
          <a:xfrm>
            <a:off x="3767604" y="1810513"/>
            <a:ext cx="1818132" cy="1535315"/>
          </a:xfrm>
          <a:prstGeom prst="rect">
            <a:avLst/>
          </a:prstGeom>
        </p:spPr>
      </p:pic>
      <p:pic>
        <p:nvPicPr>
          <p:cNvPr id="6" name="Picture 5" descr="cobb.jpg"/>
          <p:cNvPicPr>
            <a:picLocks noChangeAspect="1"/>
          </p:cNvPicPr>
          <p:nvPr/>
        </p:nvPicPr>
        <p:blipFill>
          <a:blip r:embed="rId3"/>
          <a:stretch>
            <a:fillRect/>
          </a:stretch>
        </p:blipFill>
        <p:spPr>
          <a:xfrm>
            <a:off x="338328" y="1810513"/>
            <a:ext cx="1883664" cy="1563628"/>
          </a:xfrm>
          <a:prstGeom prst="rect">
            <a:avLst/>
          </a:prstGeom>
        </p:spPr>
      </p:pic>
      <p:pic>
        <p:nvPicPr>
          <p:cNvPr id="7" name="Picture 6" descr="kc.jpg"/>
          <p:cNvPicPr>
            <a:picLocks noChangeAspect="1"/>
          </p:cNvPicPr>
          <p:nvPr/>
        </p:nvPicPr>
        <p:blipFill>
          <a:blip r:embed="rId4"/>
          <a:stretch>
            <a:fillRect/>
          </a:stretch>
        </p:blipFill>
        <p:spPr>
          <a:xfrm>
            <a:off x="6969398" y="1810513"/>
            <a:ext cx="1835512" cy="1563628"/>
          </a:xfrm>
          <a:prstGeom prst="rect">
            <a:avLst/>
          </a:prstGeom>
        </p:spPr>
      </p:pic>
      <p:sp>
        <p:nvSpPr>
          <p:cNvPr id="8" name="Right Arrow 7"/>
          <p:cNvSpPr/>
          <p:nvPr/>
        </p:nvSpPr>
        <p:spPr>
          <a:xfrm>
            <a:off x="1911097" y="1810513"/>
            <a:ext cx="45719"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39397" y="3236861"/>
            <a:ext cx="2390727" cy="954107"/>
          </a:xfrm>
          <a:prstGeom prst="rect">
            <a:avLst/>
          </a:prstGeom>
          <a:noFill/>
        </p:spPr>
        <p:txBody>
          <a:bodyPr wrap="square" rtlCol="0">
            <a:spAutoFit/>
          </a:bodyPr>
          <a:lstStyle/>
          <a:p>
            <a:r>
              <a:rPr lang="en-US" sz="1400" dirty="0" smtClean="0"/>
              <a:t>	  </a:t>
            </a:r>
          </a:p>
          <a:p>
            <a:pPr algn="ctr"/>
            <a:r>
              <a:rPr lang="en-US" sz="1400" dirty="0" smtClean="0">
                <a:solidFill>
                  <a:schemeClr val="bg1"/>
                </a:solidFill>
              </a:rPr>
              <a:t>Michael Cobb </a:t>
            </a:r>
          </a:p>
          <a:p>
            <a:pPr algn="ctr"/>
            <a:r>
              <a:rPr lang="en-US" sz="1400" dirty="0" smtClean="0">
                <a:solidFill>
                  <a:schemeClr val="bg1"/>
                </a:solidFill>
              </a:rPr>
              <a:t>Elizabeth City State University</a:t>
            </a:r>
            <a:endParaRPr lang="en-US" sz="1400" dirty="0">
              <a:solidFill>
                <a:schemeClr val="bg1"/>
              </a:solidFill>
            </a:endParaRPr>
          </a:p>
        </p:txBody>
      </p:sp>
      <p:sp>
        <p:nvSpPr>
          <p:cNvPr id="10" name="TextBox 9"/>
          <p:cNvSpPr txBox="1"/>
          <p:nvPr/>
        </p:nvSpPr>
        <p:spPr>
          <a:xfrm>
            <a:off x="3110432" y="3253487"/>
            <a:ext cx="3201868" cy="738664"/>
          </a:xfrm>
          <a:prstGeom prst="rect">
            <a:avLst/>
          </a:prstGeom>
          <a:noFill/>
        </p:spPr>
        <p:txBody>
          <a:bodyPr wrap="square" rtlCol="0">
            <a:spAutoFit/>
          </a:bodyPr>
          <a:lstStyle/>
          <a:p>
            <a:pPr algn="ctr"/>
            <a:endParaRPr lang="en-US" sz="1400" dirty="0" smtClean="0"/>
          </a:p>
          <a:p>
            <a:pPr algn="ctr"/>
            <a:r>
              <a:rPr lang="en-US" sz="1400" dirty="0" err="1" smtClean="0">
                <a:solidFill>
                  <a:srgbClr val="FFFFFF"/>
                </a:solidFill>
              </a:rPr>
              <a:t>Rashad</a:t>
            </a:r>
            <a:r>
              <a:rPr lang="en-US" sz="1400" dirty="0" smtClean="0">
                <a:solidFill>
                  <a:srgbClr val="FFFFFF"/>
                </a:solidFill>
              </a:rPr>
              <a:t> Williamson</a:t>
            </a:r>
          </a:p>
          <a:p>
            <a:pPr algn="ctr"/>
            <a:r>
              <a:rPr lang="en-US" sz="1400" dirty="0" smtClean="0">
                <a:solidFill>
                  <a:srgbClr val="FFFFFF"/>
                </a:solidFill>
              </a:rPr>
              <a:t>Mississippi Valley State University</a:t>
            </a:r>
            <a:endParaRPr lang="en-US" sz="1400" dirty="0">
              <a:solidFill>
                <a:srgbClr val="FFFFFF"/>
              </a:solidFill>
            </a:endParaRPr>
          </a:p>
        </p:txBody>
      </p:sp>
      <p:sp>
        <p:nvSpPr>
          <p:cNvPr id="11" name="TextBox 10"/>
          <p:cNvSpPr txBox="1"/>
          <p:nvPr/>
        </p:nvSpPr>
        <p:spPr>
          <a:xfrm>
            <a:off x="6699907" y="3175305"/>
            <a:ext cx="2444093" cy="1015663"/>
          </a:xfrm>
          <a:prstGeom prst="rect">
            <a:avLst/>
          </a:prstGeom>
          <a:noFill/>
        </p:spPr>
        <p:txBody>
          <a:bodyPr wrap="square" rtlCol="0">
            <a:spAutoFit/>
          </a:bodyPr>
          <a:lstStyle/>
          <a:p>
            <a:r>
              <a:rPr lang="en-US" sz="1400" dirty="0" smtClean="0"/>
              <a:t>	</a:t>
            </a:r>
          </a:p>
          <a:p>
            <a:pPr algn="ctr"/>
            <a:r>
              <a:rPr lang="en-US" sz="1400" dirty="0" smtClean="0">
                <a:solidFill>
                  <a:srgbClr val="FFFFFF"/>
                </a:solidFill>
              </a:rPr>
              <a:t> </a:t>
            </a:r>
            <a:r>
              <a:rPr lang="en-US" sz="1400" dirty="0" err="1" smtClean="0">
                <a:solidFill>
                  <a:srgbClr val="FFFFFF"/>
                </a:solidFill>
              </a:rPr>
              <a:t>Kelechi</a:t>
            </a:r>
            <a:r>
              <a:rPr lang="en-US" dirty="0" smtClean="0">
                <a:solidFill>
                  <a:srgbClr val="FFFFFF"/>
                </a:solidFill>
              </a:rPr>
              <a:t> </a:t>
            </a:r>
            <a:r>
              <a:rPr lang="en-US" sz="1400" dirty="0" err="1" smtClean="0">
                <a:solidFill>
                  <a:srgbClr val="FFFFFF"/>
                </a:solidFill>
              </a:rPr>
              <a:t>Onyiriuka</a:t>
            </a:r>
            <a:endParaRPr lang="en-US" sz="1400" dirty="0" smtClean="0">
              <a:solidFill>
                <a:srgbClr val="FFFFFF"/>
              </a:solidFill>
            </a:endParaRPr>
          </a:p>
          <a:p>
            <a:pPr algn="ctr"/>
            <a:r>
              <a:rPr lang="en-US" sz="1400" dirty="0" smtClean="0">
                <a:solidFill>
                  <a:srgbClr val="FFFFFF"/>
                </a:solidFill>
              </a:rPr>
              <a:t>Elizabeth City State University</a:t>
            </a:r>
            <a:endParaRPr lang="en-US" sz="1400" dirty="0">
              <a:solidFill>
                <a:srgbClr val="FFFFFF"/>
              </a:solidFill>
            </a:endParaRPr>
          </a:p>
        </p:txBody>
      </p:sp>
      <p:sp>
        <p:nvSpPr>
          <p:cNvPr id="12" name="TextBox 11"/>
          <p:cNvSpPr txBox="1"/>
          <p:nvPr/>
        </p:nvSpPr>
        <p:spPr>
          <a:xfrm>
            <a:off x="2408421" y="6062171"/>
            <a:ext cx="4291486" cy="800219"/>
          </a:xfrm>
          <a:prstGeom prst="rect">
            <a:avLst/>
          </a:prstGeom>
          <a:noFill/>
        </p:spPr>
        <p:txBody>
          <a:bodyPr wrap="square" rtlCol="0">
            <a:spAutoFit/>
          </a:bodyPr>
          <a:lstStyle/>
          <a:p>
            <a:r>
              <a:rPr lang="en-US" dirty="0" smtClean="0"/>
              <a:t>			       </a:t>
            </a:r>
            <a:r>
              <a:rPr lang="en-US" sz="1400" dirty="0" smtClean="0">
                <a:solidFill>
                  <a:srgbClr val="FFFFFF"/>
                </a:solidFill>
              </a:rPr>
              <a:t>Team Mentor </a:t>
            </a:r>
          </a:p>
          <a:p>
            <a:r>
              <a:rPr lang="en-US" sz="1400" dirty="0" smtClean="0">
                <a:solidFill>
                  <a:srgbClr val="FFFFFF"/>
                </a:solidFill>
              </a:rPr>
              <a:t>			Dr. Malcolm </a:t>
            </a:r>
            <a:r>
              <a:rPr lang="en-US" sz="1400" dirty="0" err="1" smtClean="0">
                <a:solidFill>
                  <a:srgbClr val="FFFFFF"/>
                </a:solidFill>
              </a:rPr>
              <a:t>LeCompte</a:t>
            </a:r>
            <a:endParaRPr lang="en-US" sz="1400" dirty="0" smtClean="0">
              <a:solidFill>
                <a:srgbClr val="FFFFFF"/>
              </a:solidFill>
            </a:endParaRPr>
          </a:p>
          <a:p>
            <a:r>
              <a:rPr lang="en-US" sz="1400" dirty="0" smtClean="0">
                <a:solidFill>
                  <a:srgbClr val="FFFFFF"/>
                </a:solidFill>
              </a:rPr>
              <a:t>           </a:t>
            </a:r>
            <a:r>
              <a:rPr lang="en-US" sz="1400" dirty="0">
                <a:solidFill>
                  <a:srgbClr val="FFFFFF"/>
                </a:solidFill>
              </a:rPr>
              <a:t> </a:t>
            </a:r>
            <a:r>
              <a:rPr lang="en-US" sz="1400" dirty="0" smtClean="0">
                <a:solidFill>
                  <a:srgbClr val="FFFFFF"/>
                </a:solidFill>
              </a:rPr>
              <a:t>           Elizabeth City State University</a:t>
            </a:r>
            <a:endParaRPr lang="en-US" sz="1400" dirty="0">
              <a:solidFill>
                <a:srgbClr val="FFFFFF"/>
              </a:solidFill>
            </a:endParaRPr>
          </a:p>
        </p:txBody>
      </p:sp>
      <p:pic>
        <p:nvPicPr>
          <p:cNvPr id="19" name="Picture 18"/>
          <p:cNvPicPr>
            <a:picLocks noChangeAspect="1"/>
          </p:cNvPicPr>
          <p:nvPr/>
        </p:nvPicPr>
        <p:blipFill>
          <a:blip r:embed="rId5"/>
          <a:stretch>
            <a:fillRect/>
          </a:stretch>
        </p:blipFill>
        <p:spPr>
          <a:xfrm>
            <a:off x="3767604" y="4347671"/>
            <a:ext cx="2059007"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Area </a:t>
            </a:r>
            <a:r>
              <a:rPr lang="en-US" dirty="0" smtClean="0"/>
              <a:t>2 Continued</a:t>
            </a:r>
            <a:endParaRPr lang="en-US" dirty="0"/>
          </a:p>
        </p:txBody>
      </p:sp>
      <p:pic>
        <p:nvPicPr>
          <p:cNvPr id="3" name="Picture 2" descr="HiResAREA 2 Z 1,75m-dz.25.bmp"/>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004" y="1330098"/>
            <a:ext cx="2870078" cy="1990144"/>
          </a:xfrm>
          <a:prstGeom prst="rect">
            <a:avLst/>
          </a:prstGeom>
        </p:spPr>
      </p:pic>
      <p:pic>
        <p:nvPicPr>
          <p:cNvPr id="4" name="Picture 3" descr="HiResAREA 2 Z 2,00m-dz.25.bmp"/>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3728" y="1330099"/>
            <a:ext cx="2916435" cy="1990144"/>
          </a:xfrm>
          <a:prstGeom prst="rect">
            <a:avLst/>
          </a:prstGeom>
        </p:spPr>
      </p:pic>
      <p:pic>
        <p:nvPicPr>
          <p:cNvPr id="5" name="Picture 4" descr="HiResAREA 2 Z 2,25m-dz.25.bmp"/>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0165" y="1330099"/>
            <a:ext cx="2980082" cy="1990144"/>
          </a:xfrm>
          <a:prstGeom prst="rect">
            <a:avLst/>
          </a:prstGeom>
        </p:spPr>
      </p:pic>
      <p:pic>
        <p:nvPicPr>
          <p:cNvPr id="6" name="Picture 5" descr="HiResAREA 2 Z 2,50m-dz.25.bmp"/>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004" y="4278652"/>
            <a:ext cx="2870078" cy="2245006"/>
          </a:xfrm>
          <a:prstGeom prst="rect">
            <a:avLst/>
          </a:prstGeom>
        </p:spPr>
      </p:pic>
      <p:pic>
        <p:nvPicPr>
          <p:cNvPr id="7" name="Picture 6" descr="HiResAREA 2 Z 2,75m-dz.25.bmp"/>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63728" y="4278652"/>
            <a:ext cx="2916435" cy="2245006"/>
          </a:xfrm>
          <a:prstGeom prst="rect">
            <a:avLst/>
          </a:prstGeom>
        </p:spPr>
      </p:pic>
      <p:pic>
        <p:nvPicPr>
          <p:cNvPr id="8" name="Picture 7" descr="HiResAREA 2 Z 3,00m-dz.25.bmp"/>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50165" y="4278652"/>
            <a:ext cx="2980082" cy="2245006"/>
          </a:xfrm>
          <a:prstGeom prst="rect">
            <a:avLst/>
          </a:prstGeom>
        </p:spPr>
      </p:pic>
      <p:sp>
        <p:nvSpPr>
          <p:cNvPr id="9" name="TextBox 8"/>
          <p:cNvSpPr txBox="1"/>
          <p:nvPr/>
        </p:nvSpPr>
        <p:spPr>
          <a:xfrm>
            <a:off x="950028" y="3365593"/>
            <a:ext cx="890024" cy="369332"/>
          </a:xfrm>
          <a:prstGeom prst="rect">
            <a:avLst/>
          </a:prstGeom>
          <a:noFill/>
        </p:spPr>
        <p:txBody>
          <a:bodyPr wrap="square" rtlCol="0">
            <a:spAutoFit/>
          </a:bodyPr>
          <a:lstStyle/>
          <a:p>
            <a:r>
              <a:rPr lang="en-US" dirty="0" smtClean="0"/>
              <a:t>1.75 M</a:t>
            </a:r>
            <a:endParaRPr lang="en-US" dirty="0"/>
          </a:p>
        </p:txBody>
      </p:sp>
      <p:sp>
        <p:nvSpPr>
          <p:cNvPr id="10" name="TextBox 9"/>
          <p:cNvSpPr txBox="1"/>
          <p:nvPr/>
        </p:nvSpPr>
        <p:spPr>
          <a:xfrm>
            <a:off x="4200114" y="3375594"/>
            <a:ext cx="760021" cy="369332"/>
          </a:xfrm>
          <a:prstGeom prst="rect">
            <a:avLst/>
          </a:prstGeom>
          <a:noFill/>
        </p:spPr>
        <p:txBody>
          <a:bodyPr wrap="square" rtlCol="0">
            <a:spAutoFit/>
          </a:bodyPr>
          <a:lstStyle/>
          <a:p>
            <a:r>
              <a:rPr lang="en-US" dirty="0" smtClean="0"/>
              <a:t>2 M</a:t>
            </a:r>
            <a:endParaRPr lang="en-US" dirty="0"/>
          </a:p>
        </p:txBody>
      </p:sp>
      <p:sp>
        <p:nvSpPr>
          <p:cNvPr id="11" name="TextBox 10"/>
          <p:cNvSpPr txBox="1"/>
          <p:nvPr/>
        </p:nvSpPr>
        <p:spPr>
          <a:xfrm>
            <a:off x="7170197" y="3375594"/>
            <a:ext cx="970026" cy="369332"/>
          </a:xfrm>
          <a:prstGeom prst="rect">
            <a:avLst/>
          </a:prstGeom>
          <a:noFill/>
        </p:spPr>
        <p:txBody>
          <a:bodyPr wrap="square" rtlCol="0">
            <a:spAutoFit/>
          </a:bodyPr>
          <a:lstStyle/>
          <a:p>
            <a:r>
              <a:rPr lang="en-US" dirty="0" smtClean="0"/>
              <a:t>2.25 M</a:t>
            </a:r>
            <a:endParaRPr lang="en-US" dirty="0"/>
          </a:p>
        </p:txBody>
      </p:sp>
      <p:sp>
        <p:nvSpPr>
          <p:cNvPr id="12" name="TextBox 11"/>
          <p:cNvSpPr txBox="1"/>
          <p:nvPr/>
        </p:nvSpPr>
        <p:spPr>
          <a:xfrm>
            <a:off x="1150035" y="6506839"/>
            <a:ext cx="860019" cy="369332"/>
          </a:xfrm>
          <a:prstGeom prst="rect">
            <a:avLst/>
          </a:prstGeom>
          <a:noFill/>
        </p:spPr>
        <p:txBody>
          <a:bodyPr wrap="square" rtlCol="0">
            <a:spAutoFit/>
          </a:bodyPr>
          <a:lstStyle/>
          <a:p>
            <a:r>
              <a:rPr lang="en-US" dirty="0" smtClean="0"/>
              <a:t>2.5 M</a:t>
            </a:r>
            <a:endParaRPr lang="en-US" dirty="0"/>
          </a:p>
        </p:txBody>
      </p:sp>
      <p:sp>
        <p:nvSpPr>
          <p:cNvPr id="13" name="TextBox 12"/>
          <p:cNvSpPr txBox="1"/>
          <p:nvPr/>
        </p:nvSpPr>
        <p:spPr>
          <a:xfrm>
            <a:off x="4200114" y="6523658"/>
            <a:ext cx="990028" cy="369332"/>
          </a:xfrm>
          <a:prstGeom prst="rect">
            <a:avLst/>
          </a:prstGeom>
          <a:noFill/>
        </p:spPr>
        <p:txBody>
          <a:bodyPr wrap="square" rtlCol="0">
            <a:spAutoFit/>
          </a:bodyPr>
          <a:lstStyle/>
          <a:p>
            <a:r>
              <a:rPr lang="en-US" dirty="0" smtClean="0"/>
              <a:t>2.75 M </a:t>
            </a:r>
            <a:endParaRPr lang="en-US" dirty="0"/>
          </a:p>
        </p:txBody>
      </p:sp>
      <p:sp>
        <p:nvSpPr>
          <p:cNvPr id="14" name="TextBox 13"/>
          <p:cNvSpPr txBox="1"/>
          <p:nvPr/>
        </p:nvSpPr>
        <p:spPr>
          <a:xfrm>
            <a:off x="7240198" y="6523658"/>
            <a:ext cx="600015" cy="369332"/>
          </a:xfrm>
          <a:prstGeom prst="rect">
            <a:avLst/>
          </a:prstGeom>
          <a:noFill/>
        </p:spPr>
        <p:txBody>
          <a:bodyPr wrap="square" rtlCol="0">
            <a:spAutoFit/>
          </a:bodyPr>
          <a:lstStyle/>
          <a:p>
            <a:r>
              <a:rPr lang="en-US" dirty="0" smtClean="0"/>
              <a:t>3 M</a:t>
            </a:r>
            <a:endParaRPr lang="en-US" dirty="0"/>
          </a:p>
        </p:txBody>
      </p:sp>
    </p:spTree>
    <p:extLst>
      <p:ext uri="{BB962C8B-B14F-4D97-AF65-F5344CB8AC3E}">
        <p14:creationId xmlns:p14="http://schemas.microsoft.com/office/powerpoint/2010/main" val="407241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Area 2</a:t>
            </a:r>
          </a:p>
        </p:txBody>
      </p:sp>
      <p:pic>
        <p:nvPicPr>
          <p:cNvPr id="3" name="Picture 2" descr="HiResAREA 2 Z1.854m-dz-3.0m-15%Trrans.bm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0045" y="2196993"/>
            <a:ext cx="5833908" cy="4080633"/>
          </a:xfrm>
          <a:prstGeom prst="rect">
            <a:avLst/>
          </a:prstGeom>
        </p:spPr>
      </p:pic>
      <p:sp>
        <p:nvSpPr>
          <p:cNvPr id="4" name="TextBox 3"/>
          <p:cNvSpPr txBox="1"/>
          <p:nvPr/>
        </p:nvSpPr>
        <p:spPr>
          <a:xfrm>
            <a:off x="411480" y="1827661"/>
            <a:ext cx="2688336" cy="369332"/>
          </a:xfrm>
          <a:prstGeom prst="rect">
            <a:avLst/>
          </a:prstGeom>
          <a:noFill/>
        </p:spPr>
        <p:txBody>
          <a:bodyPr wrap="square" rtlCol="0">
            <a:spAutoFit/>
          </a:bodyPr>
          <a:lstStyle/>
          <a:p>
            <a:r>
              <a:rPr lang="en-US" dirty="0" smtClean="0"/>
              <a:t>3D Compilation</a:t>
            </a:r>
            <a:endParaRPr lang="en-US" dirty="0"/>
          </a:p>
        </p:txBody>
      </p:sp>
    </p:spTree>
    <p:extLst>
      <p:ext uri="{BB962C8B-B14F-4D97-AF65-F5344CB8AC3E}">
        <p14:creationId xmlns:p14="http://schemas.microsoft.com/office/powerpoint/2010/main" val="84302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After the completion of this research, we have compiled solid data that has led the archaeology team to determine that there is in fact unknown features in both surveyed areas.</a:t>
            </a:r>
          </a:p>
          <a:p>
            <a:r>
              <a:rPr lang="en-US" dirty="0" smtClean="0"/>
              <a:t>The subsurface material shows very intriguing almost even spacing at a depth of 1.15 meters in area one.</a:t>
            </a:r>
          </a:p>
          <a:p>
            <a:r>
              <a:rPr lang="en-US" dirty="0" smtClean="0"/>
              <a:t>Area two has a greater amount of subsurface features than area one. Interests in this area are high due to the abundance of material.</a:t>
            </a:r>
          </a:p>
          <a:p>
            <a:endParaRPr lang="en-US" dirty="0"/>
          </a:p>
        </p:txBody>
      </p:sp>
    </p:spTree>
    <p:extLst>
      <p:ext uri="{BB962C8B-B14F-4D97-AF65-F5344CB8AC3E}">
        <p14:creationId xmlns:p14="http://schemas.microsoft.com/office/powerpoint/2010/main" val="1569990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a:t>
            </a:r>
            <a:endParaRPr lang="en-US" dirty="0"/>
          </a:p>
        </p:txBody>
      </p:sp>
      <p:sp>
        <p:nvSpPr>
          <p:cNvPr id="3" name="Content Placeholder 2"/>
          <p:cNvSpPr>
            <a:spLocks noGrp="1"/>
          </p:cNvSpPr>
          <p:nvPr>
            <p:ph idx="1"/>
          </p:nvPr>
        </p:nvSpPr>
        <p:spPr/>
        <p:txBody>
          <a:bodyPr/>
          <a:lstStyle/>
          <a:p>
            <a:r>
              <a:rPr lang="en-US" dirty="0" smtClean="0"/>
              <a:t>Further investigation at the site is needed to determine the identity of the unknown.</a:t>
            </a:r>
          </a:p>
          <a:p>
            <a:pPr lvl="1"/>
            <a:r>
              <a:rPr lang="en-US" dirty="0" smtClean="0"/>
              <a:t>We suggest that a larger area be surveyed at a higher resolution.</a:t>
            </a:r>
          </a:p>
          <a:p>
            <a:r>
              <a:rPr lang="en-US" dirty="0" smtClean="0"/>
              <a:t>Archeologists will have to determine if there is sufficient data that will warrant excavation.</a:t>
            </a:r>
          </a:p>
          <a:p>
            <a:pPr>
              <a:buNone/>
            </a:pPr>
            <a:endParaRPr lang="en-US" dirty="0"/>
          </a:p>
        </p:txBody>
      </p:sp>
      <p:pic>
        <p:nvPicPr>
          <p:cNvPr id="4098" name="Picture 2" descr="https://encrypted-tbn2.gstatic.com/images?q=tbn:ANd9GcRpZynt4yGWmW68lAmasRWry8aT-_8TG6eioe4xy4Rh2m8oKskZ"/>
          <p:cNvPicPr>
            <a:picLocks noChangeAspect="1" noChangeArrowheads="1"/>
          </p:cNvPicPr>
          <p:nvPr/>
        </p:nvPicPr>
        <p:blipFill>
          <a:blip r:embed="rId2"/>
          <a:srcRect/>
          <a:stretch>
            <a:fillRect/>
          </a:stretch>
        </p:blipFill>
        <p:spPr bwMode="auto">
          <a:xfrm>
            <a:off x="132080" y="79468"/>
            <a:ext cx="1985661" cy="1497106"/>
          </a:xfrm>
          <a:prstGeom prst="rect">
            <a:avLst/>
          </a:prstGeom>
          <a:noFill/>
        </p:spPr>
      </p:pic>
    </p:spTree>
    <p:extLst>
      <p:ext uri="{BB962C8B-B14F-4D97-AF65-F5344CB8AC3E}">
        <p14:creationId xmlns:p14="http://schemas.microsoft.com/office/powerpoint/2010/main" val="333710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765174" y="1761548"/>
            <a:ext cx="7930715" cy="4936428"/>
          </a:xfrm>
        </p:spPr>
        <p:txBody>
          <a:bodyPr>
            <a:normAutofit/>
          </a:bodyPr>
          <a:lstStyle/>
          <a:p>
            <a:r>
              <a:rPr lang="en-US" sz="1800" dirty="0" smtClean="0">
                <a:effectLst/>
              </a:rPr>
              <a:t>We would like to thank </a:t>
            </a:r>
            <a:r>
              <a:rPr lang="en-US" sz="1800" dirty="0" smtClean="0">
                <a:solidFill>
                  <a:srgbClr val="FFDC62"/>
                </a:solidFill>
                <a:effectLst/>
              </a:rPr>
              <a:t>Dr</a:t>
            </a:r>
            <a:r>
              <a:rPr lang="en-US" sz="1800" dirty="0">
                <a:solidFill>
                  <a:srgbClr val="FFDC62"/>
                </a:solidFill>
                <a:effectLst/>
              </a:rPr>
              <a:t>. Malcolm </a:t>
            </a:r>
            <a:r>
              <a:rPr lang="en-US" sz="1800" dirty="0" err="1">
                <a:solidFill>
                  <a:srgbClr val="FFDC62"/>
                </a:solidFill>
                <a:effectLst/>
              </a:rPr>
              <a:t>LeCompte</a:t>
            </a:r>
            <a:r>
              <a:rPr lang="en-US" sz="1800" dirty="0">
                <a:solidFill>
                  <a:srgbClr val="FFDC62"/>
                </a:solidFill>
                <a:effectLst/>
              </a:rPr>
              <a:t> </a:t>
            </a:r>
            <a:r>
              <a:rPr lang="en-US" sz="1800" dirty="0">
                <a:effectLst/>
              </a:rPr>
              <a:t>for being an amazing mentor to the team; he encouraged us in numerous </a:t>
            </a:r>
            <a:r>
              <a:rPr lang="en-US" sz="1800" dirty="0" smtClean="0">
                <a:effectLst/>
              </a:rPr>
              <a:t>capacities.</a:t>
            </a:r>
          </a:p>
          <a:p>
            <a:r>
              <a:rPr lang="en-US" sz="1800" dirty="0" smtClean="0">
                <a:effectLst/>
              </a:rPr>
              <a:t>We </a:t>
            </a:r>
            <a:r>
              <a:rPr lang="en-US" sz="1800" dirty="0">
                <a:effectLst/>
              </a:rPr>
              <a:t>also would like to extend a thank you to </a:t>
            </a:r>
            <a:r>
              <a:rPr lang="en-US" sz="1800" dirty="0">
                <a:solidFill>
                  <a:srgbClr val="FFDC62"/>
                </a:solidFill>
                <a:effectLst/>
              </a:rPr>
              <a:t>Edward Clay </a:t>
            </a:r>
            <a:r>
              <a:rPr lang="en-US" sz="1800" dirty="0" smtClean="0">
                <a:solidFill>
                  <a:srgbClr val="FFDC62"/>
                </a:solidFill>
                <a:effectLst/>
              </a:rPr>
              <a:t>Swindle </a:t>
            </a:r>
            <a:r>
              <a:rPr lang="en-US" sz="1800" dirty="0" smtClean="0">
                <a:effectLst/>
              </a:rPr>
              <a:t>and</a:t>
            </a:r>
            <a:r>
              <a:rPr lang="en-US" sz="1800" dirty="0" smtClean="0">
                <a:solidFill>
                  <a:srgbClr val="FFB762"/>
                </a:solidFill>
                <a:effectLst/>
              </a:rPr>
              <a:t> </a:t>
            </a:r>
            <a:r>
              <a:rPr lang="en-US" sz="1800" dirty="0" smtClean="0">
                <a:solidFill>
                  <a:srgbClr val="FFDC62"/>
                </a:solidFill>
                <a:effectLst/>
              </a:rPr>
              <a:t>MOA</a:t>
            </a:r>
            <a:r>
              <a:rPr lang="en-US" sz="1800" dirty="0" smtClean="0">
                <a:solidFill>
                  <a:srgbClr val="FFB762"/>
                </a:solidFill>
                <a:effectLst/>
              </a:rPr>
              <a:t> </a:t>
            </a:r>
            <a:r>
              <a:rPr lang="en-US" sz="1800" dirty="0" smtClean="0">
                <a:effectLst/>
              </a:rPr>
              <a:t> </a:t>
            </a:r>
            <a:r>
              <a:rPr lang="en-US" sz="1800" dirty="0">
                <a:effectLst/>
              </a:rPr>
              <a:t>for </a:t>
            </a:r>
            <a:r>
              <a:rPr lang="en-US" sz="1800" dirty="0" smtClean="0">
                <a:effectLst/>
              </a:rPr>
              <a:t>the assistance </a:t>
            </a:r>
            <a:r>
              <a:rPr lang="en-US" sz="1800" dirty="0">
                <a:effectLst/>
              </a:rPr>
              <a:t>with helping us obtain access to the research site</a:t>
            </a:r>
            <a:r>
              <a:rPr lang="en-US" sz="1800" dirty="0" smtClean="0">
                <a:effectLst/>
              </a:rPr>
              <a:t>.</a:t>
            </a:r>
          </a:p>
          <a:p>
            <a:r>
              <a:rPr lang="en-US" sz="1800" dirty="0" smtClean="0">
                <a:effectLst/>
              </a:rPr>
              <a:t> </a:t>
            </a:r>
            <a:r>
              <a:rPr lang="en-US" sz="1800" dirty="0">
                <a:effectLst/>
              </a:rPr>
              <a:t>We warm-heartedly would like to thank </a:t>
            </a:r>
            <a:r>
              <a:rPr lang="en-US" sz="1800" dirty="0">
                <a:solidFill>
                  <a:srgbClr val="FFDC62"/>
                </a:solidFill>
                <a:effectLst/>
              </a:rPr>
              <a:t>Dr. Linda Hayden </a:t>
            </a:r>
            <a:r>
              <a:rPr lang="en-US" sz="1800" dirty="0" smtClean="0">
                <a:effectLst/>
              </a:rPr>
              <a:t>and</a:t>
            </a:r>
            <a:r>
              <a:rPr lang="en-US" sz="1800" dirty="0" smtClean="0">
                <a:solidFill>
                  <a:schemeClr val="bg2">
                    <a:lumMod val="75000"/>
                  </a:schemeClr>
                </a:solidFill>
                <a:effectLst/>
              </a:rPr>
              <a:t> </a:t>
            </a:r>
            <a:r>
              <a:rPr lang="en-US" sz="1800" dirty="0" err="1" smtClean="0">
                <a:solidFill>
                  <a:schemeClr val="accent1">
                    <a:lumMod val="60000"/>
                    <a:lumOff val="40000"/>
                  </a:schemeClr>
                </a:solidFill>
                <a:effectLst/>
              </a:rPr>
              <a:t>CReSIS</a:t>
            </a:r>
            <a:r>
              <a:rPr lang="en-US" sz="1800" dirty="0" smtClean="0">
                <a:solidFill>
                  <a:schemeClr val="accent1">
                    <a:lumMod val="75000"/>
                  </a:schemeClr>
                </a:solidFill>
                <a:effectLst/>
              </a:rPr>
              <a:t> </a:t>
            </a:r>
            <a:r>
              <a:rPr lang="en-US" sz="1800" dirty="0" smtClean="0">
                <a:effectLst/>
              </a:rPr>
              <a:t>for </a:t>
            </a:r>
            <a:r>
              <a:rPr lang="en-US" sz="1800" dirty="0">
                <a:effectLst/>
              </a:rPr>
              <a:t>giving us the opportunity to participate in such a program that allowed our minds to engage in learning, exploring, and developing a new understanding of  </a:t>
            </a:r>
            <a:r>
              <a:rPr lang="en-US" sz="1800" dirty="0" smtClean="0">
                <a:effectLst/>
              </a:rPr>
              <a:t>science.</a:t>
            </a:r>
          </a:p>
          <a:p>
            <a:pPr marL="0" indent="0">
              <a:buNone/>
            </a:pPr>
            <a:r>
              <a:rPr lang="en-US" sz="1800" dirty="0" smtClean="0">
                <a:effectLst/>
              </a:rPr>
              <a:t> </a:t>
            </a:r>
            <a:endParaRPr lang="en-US" sz="1800" dirty="0">
              <a:effectLst/>
            </a:endParaRPr>
          </a:p>
          <a:p>
            <a:endParaRPr lang="en-US" sz="1800" dirty="0" smtClean="0">
              <a:effectLst/>
            </a:endParaRPr>
          </a:p>
          <a:p>
            <a:endParaRPr lang="en-US" dirty="0">
              <a:effectLst/>
            </a:endParaRPr>
          </a:p>
          <a:p>
            <a:endParaRPr lang="en-US" dirty="0"/>
          </a:p>
        </p:txBody>
      </p:sp>
    </p:spTree>
    <p:extLst>
      <p:ext uri="{BB962C8B-B14F-4D97-AF65-F5344CB8AC3E}">
        <p14:creationId xmlns:p14="http://schemas.microsoft.com/office/powerpoint/2010/main" val="4975893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Bibliography</a:t>
            </a:r>
            <a:endParaRPr lang="en-US" dirty="0"/>
          </a:p>
        </p:txBody>
      </p:sp>
      <p:sp>
        <p:nvSpPr>
          <p:cNvPr id="3" name="Rectangle 2"/>
          <p:cNvSpPr/>
          <p:nvPr/>
        </p:nvSpPr>
        <p:spPr>
          <a:xfrm>
            <a:off x="300008" y="1527048"/>
            <a:ext cx="8790240" cy="461665"/>
          </a:xfrm>
          <a:prstGeom prst="rect">
            <a:avLst/>
          </a:prstGeom>
        </p:spPr>
        <p:txBody>
          <a:bodyPr wrap="square">
            <a:spAutoFit/>
          </a:bodyPr>
          <a:lstStyle/>
          <a:p>
            <a:r>
              <a:rPr lang="en-US" sz="1200" dirty="0"/>
              <a:t>http://</a:t>
            </a:r>
            <a:r>
              <a:rPr lang="en-US" sz="1200" dirty="0" err="1"/>
              <a:t>therearenosunglasses.files.wordpress.com</a:t>
            </a:r>
            <a:r>
              <a:rPr lang="en-US" sz="1200" dirty="0"/>
              <a:t>/2009/09/fireshot-pro-capture-005-51238777_jpg-jpeg-image-4016x3997-pixels-scaled-19-content_answers_com_main_content_img_getty_7_7_51238777_jpg.png</a:t>
            </a:r>
          </a:p>
        </p:txBody>
      </p:sp>
      <p:sp>
        <p:nvSpPr>
          <p:cNvPr id="4" name="Rectangle 3"/>
          <p:cNvSpPr/>
          <p:nvPr/>
        </p:nvSpPr>
        <p:spPr>
          <a:xfrm>
            <a:off x="300008" y="2196445"/>
            <a:ext cx="6007977" cy="646331"/>
          </a:xfrm>
          <a:prstGeom prst="rect">
            <a:avLst/>
          </a:prstGeom>
        </p:spPr>
        <p:txBody>
          <a:bodyPr wrap="square">
            <a:spAutoFit/>
          </a:bodyPr>
          <a:lstStyle/>
          <a:p>
            <a:r>
              <a:rPr lang="nl-NL" sz="1200" dirty="0"/>
              <a:t>http://ed101.bu.edu/</a:t>
            </a:r>
            <a:r>
              <a:rPr lang="nl-NL" sz="1200" dirty="0" err="1"/>
              <a:t>StudentDoc</a:t>
            </a:r>
            <a:r>
              <a:rPr lang="nl-NL" sz="1200" dirty="0"/>
              <a:t>/</a:t>
            </a:r>
            <a:r>
              <a:rPr lang="nl-NL" sz="1200" dirty="0" err="1"/>
              <a:t>Archives</a:t>
            </a:r>
            <a:r>
              <a:rPr lang="nl-NL" sz="1200" dirty="0"/>
              <a:t>/ED101sp09/</a:t>
            </a:r>
            <a:r>
              <a:rPr lang="nl-NL" sz="1200" dirty="0" err="1"/>
              <a:t>kcarle</a:t>
            </a:r>
            <a:r>
              <a:rPr lang="nl-NL" sz="1200" dirty="0"/>
              <a:t>/</a:t>
            </a:r>
            <a:r>
              <a:rPr lang="nl-NL" sz="1200" dirty="0" err="1" smtClean="0"/>
              <a:t>NativeAmericans.jpg</a:t>
            </a:r>
            <a:endParaRPr lang="nl-NL" sz="1200" dirty="0" smtClean="0"/>
          </a:p>
          <a:p>
            <a:endParaRPr lang="en-US" sz="1200" dirty="0"/>
          </a:p>
        </p:txBody>
      </p:sp>
      <p:sp>
        <p:nvSpPr>
          <p:cNvPr id="5" name="Rectangle 4"/>
          <p:cNvSpPr/>
          <p:nvPr/>
        </p:nvSpPr>
        <p:spPr>
          <a:xfrm>
            <a:off x="300008" y="2658110"/>
            <a:ext cx="6128224" cy="276999"/>
          </a:xfrm>
          <a:prstGeom prst="rect">
            <a:avLst/>
          </a:prstGeom>
        </p:spPr>
        <p:txBody>
          <a:bodyPr wrap="square">
            <a:spAutoFit/>
          </a:bodyPr>
          <a:lstStyle/>
          <a:p>
            <a:r>
              <a:rPr lang="en-US" sz="1200" dirty="0"/>
              <a:t>http://</a:t>
            </a:r>
            <a:r>
              <a:rPr lang="en-US" sz="1200" dirty="0" err="1"/>
              <a:t>cast.uark.edu</a:t>
            </a:r>
            <a:r>
              <a:rPr lang="en-US" sz="1200" dirty="0"/>
              <a:t>/</a:t>
            </a:r>
            <a:r>
              <a:rPr lang="en-US" sz="1200" dirty="0" err="1"/>
              <a:t>nadag</a:t>
            </a:r>
            <a:r>
              <a:rPr lang="en-US" sz="1200" dirty="0"/>
              <a:t>/</a:t>
            </a:r>
            <a:r>
              <a:rPr lang="en-US" sz="1200" dirty="0" err="1"/>
              <a:t>EducationalMaterials</a:t>
            </a:r>
            <a:r>
              <a:rPr lang="en-US" sz="1200" dirty="0"/>
              <a:t>/</a:t>
            </a:r>
            <a:r>
              <a:rPr lang="en-US" sz="1200" dirty="0" err="1"/>
              <a:t>gpr_corner</a:t>
            </a:r>
            <a:r>
              <a:rPr lang="en-US" sz="1200" dirty="0"/>
              <a:t>/</a:t>
            </a:r>
            <a:r>
              <a:rPr lang="en-US" sz="1200" dirty="0" err="1"/>
              <a:t>gpr_corner.htm</a:t>
            </a:r>
            <a:endParaRPr lang="en-US" sz="1200" dirty="0"/>
          </a:p>
        </p:txBody>
      </p:sp>
      <p:sp>
        <p:nvSpPr>
          <p:cNvPr id="6" name="TextBox 5"/>
          <p:cNvSpPr txBox="1"/>
          <p:nvPr/>
        </p:nvSpPr>
        <p:spPr>
          <a:xfrm>
            <a:off x="300008" y="2935109"/>
            <a:ext cx="4407408" cy="461665"/>
          </a:xfrm>
          <a:prstGeom prst="rect">
            <a:avLst/>
          </a:prstGeom>
          <a:noFill/>
        </p:spPr>
        <p:txBody>
          <a:bodyPr wrap="square" rtlCol="0">
            <a:spAutoFit/>
          </a:bodyPr>
          <a:lstStyle/>
          <a:p>
            <a:r>
              <a:rPr lang="en-US" sz="1200" dirty="0" smtClean="0"/>
              <a:t>http://alldirtinc.com/images/</a:t>
            </a:r>
            <a:r>
              <a:rPr lang="en-US" sz="1200" dirty="0" err="1" smtClean="0"/>
              <a:t>excavation.jpg</a:t>
            </a:r>
            <a:endParaRPr lang="en-US" sz="1200" dirty="0" smtClean="0"/>
          </a:p>
          <a:p>
            <a:endParaRPr lang="en-US" sz="1200" dirty="0"/>
          </a:p>
        </p:txBody>
      </p:sp>
      <p:sp>
        <p:nvSpPr>
          <p:cNvPr id="3073" name="Rectangle 1"/>
          <p:cNvSpPr>
            <a:spLocks noChangeArrowheads="1"/>
          </p:cNvSpPr>
          <p:nvPr/>
        </p:nvSpPr>
        <p:spPr bwMode="auto">
          <a:xfrm>
            <a:off x="-169682" y="1554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Daniels DJ (ed.) (2004). </a:t>
            </a:r>
            <a:r>
              <a:rPr kumimoji="0" lang="en-US" sz="1200" b="0" i="1"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Ground Penetrating Radar</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(2nd ed.). </a:t>
            </a:r>
            <a:r>
              <a:rPr kumimoji="0" lang="en-US" sz="1200" b="0" i="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Knoval</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(Institution of Engineering and Technology). </a:t>
            </a:r>
            <a:endParaRPr kumimoji="0" lang="en-US" sz="1800" b="0" i="0" u="none" strike="noStrike" cap="none" normalizeH="0" baseline="0" dirty="0" smtClean="0">
              <a:ln>
                <a:noFill/>
              </a:ln>
              <a:solidFill>
                <a:schemeClr val="tx1"/>
              </a:solidFill>
              <a:effectLst/>
              <a:latin typeface="Arial" pitchFamily="34" charset="0"/>
            </a:endParaRPr>
          </a:p>
        </p:txBody>
      </p:sp>
      <p:sp>
        <p:nvSpPr>
          <p:cNvPr id="3076" name="Rectangle 4"/>
          <p:cNvSpPr>
            <a:spLocks noChangeArrowheads="1"/>
          </p:cNvSpPr>
          <p:nvPr/>
        </p:nvSpPr>
        <p:spPr bwMode="auto">
          <a:xfrm>
            <a:off x="300008" y="612648"/>
            <a:ext cx="8125906"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Conyers, Lawrence B. And Dean Goodman 1997 Ground Penetrating Radar: An Introduction for Archaeologists. Walnut Creek, CA.: Altamira Press</a:t>
            </a:r>
            <a:endParaRPr kumimoji="0" lang="en-US" sz="1800" b="0" i="0" u="none" strike="noStrike" cap="none" normalizeH="0" baseline="0" dirty="0" smtClean="0">
              <a:ln>
                <a:noFill/>
              </a:ln>
              <a:solidFill>
                <a:schemeClr val="tx1"/>
              </a:solidFill>
              <a:effectLst/>
              <a:latin typeface="Arial" pitchFamily="34" charset="0"/>
            </a:endParaRPr>
          </a:p>
        </p:txBody>
      </p:sp>
      <p:sp>
        <p:nvSpPr>
          <p:cNvPr id="3077" name="Rectangle 5"/>
          <p:cNvSpPr>
            <a:spLocks noChangeArrowheads="1"/>
          </p:cNvSpPr>
          <p:nvPr/>
        </p:nvSpPr>
        <p:spPr bwMode="auto">
          <a:xfrm>
            <a:off x="300008" y="10698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Radan</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6.6 User</a:t>
            </a:r>
            <a:r>
              <a:rPr kumimoji="0" lang="en-US" sz="1200" b="0" i="0" u="none" strike="noStrike" cap="none" normalizeH="0" baseline="0" dirty="0" smtClean="0">
                <a:ln>
                  <a:noFill/>
                </a:ln>
                <a:solidFill>
                  <a:schemeClr val="tx1"/>
                </a:solidFill>
                <a:effectLst/>
                <a:latin typeface="Cambria"/>
                <a:ea typeface="MS Mincho" pitchFamily="49" charset="-128"/>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s Manual, </a:t>
            </a:r>
            <a:r>
              <a:rPr kumimoji="0" lang="en-US" sz="1200" b="0" i="0" u="none" strike="noStrike" cap="none" normalizeH="0" baseline="0" dirty="0" smtClean="0">
                <a:ln>
                  <a:noFill/>
                </a:ln>
                <a:solidFill>
                  <a:schemeClr val="tx1"/>
                </a:solidFill>
                <a:effectLst/>
                <a:latin typeface="Cambria"/>
                <a:ea typeface="MS Mincho" pitchFamily="49" charset="-128"/>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The Difference is in the Data</a:t>
            </a:r>
            <a:r>
              <a:rPr kumimoji="0" lang="en-US" sz="1200" b="0" i="0" u="none" strike="noStrike" cap="none" normalizeH="0" baseline="0" dirty="0" smtClean="0">
                <a:ln>
                  <a:noFill/>
                </a:ln>
                <a:solidFill>
                  <a:schemeClr val="tx1"/>
                </a:solidFill>
                <a:effectLst/>
                <a:latin typeface="Cambria"/>
                <a:ea typeface="MS Mincho" pitchFamily="49" charset="-128"/>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2005. Published by Geophysical Survey System, Inc.</a:t>
            </a:r>
            <a:endParaRPr kumimoji="0" lang="en-US" sz="18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300008" y="3295174"/>
            <a:ext cx="9286240" cy="276999"/>
          </a:xfrm>
          <a:prstGeom prst="rect">
            <a:avLst/>
          </a:prstGeom>
          <a:noFill/>
        </p:spPr>
        <p:txBody>
          <a:bodyPr wrap="square" rtlCol="0">
            <a:spAutoFit/>
          </a:bodyPr>
          <a:lstStyle/>
          <a:p>
            <a:r>
              <a:rPr lang="pt-BR" sz="1200" dirty="0" err="1"/>
              <a:t>http</a:t>
            </a:r>
            <a:r>
              <a:rPr lang="pt-BR" sz="1200" dirty="0"/>
              <a:t>://</a:t>
            </a:r>
            <a:r>
              <a:rPr lang="pt-BR" sz="1200" dirty="0" err="1"/>
              <a:t>depositphotos.com</a:t>
            </a:r>
            <a:r>
              <a:rPr lang="pt-BR" sz="1200" dirty="0"/>
              <a:t>/4993393/stock-</a:t>
            </a:r>
            <a:r>
              <a:rPr lang="pt-BR" sz="1200" dirty="0" err="1"/>
              <a:t>illustration</a:t>
            </a:r>
            <a:r>
              <a:rPr lang="pt-BR" sz="1200" dirty="0"/>
              <a:t>-</a:t>
            </a:r>
            <a:r>
              <a:rPr lang="pt-BR" sz="1200" dirty="0" err="1"/>
              <a:t>Vintage-compass-rose.html</a:t>
            </a:r>
            <a:endParaRPr lang="en-US" sz="1200" dirty="0"/>
          </a:p>
        </p:txBody>
      </p:sp>
    </p:spTree>
    <p:extLst>
      <p:ext uri="{BB962C8B-B14F-4D97-AF65-F5344CB8AC3E}">
        <p14:creationId xmlns:p14="http://schemas.microsoft.com/office/powerpoint/2010/main" val="2292578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6696" y="2212848"/>
            <a:ext cx="7196328"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itchFamily="34" charset="0"/>
              </a:rPr>
              <a:t>Any questions???</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111760" y="1752256"/>
            <a:ext cx="8798560" cy="5024464"/>
          </a:xfrm>
        </p:spPr>
        <p:txBody>
          <a:bodyPr>
            <a:normAutofit fontScale="25000" lnSpcReduction="20000"/>
          </a:bodyPr>
          <a:lstStyle/>
          <a:p>
            <a:pPr>
              <a:buNone/>
            </a:pPr>
            <a:r>
              <a:rPr lang="en-US" sz="7400" dirty="0" smtClean="0"/>
              <a:t>    </a:t>
            </a:r>
            <a:r>
              <a:rPr lang="en-US" sz="7400" dirty="0" smtClean="0">
                <a:latin typeface="Times New Roman"/>
                <a:cs typeface="Times New Roman"/>
              </a:rPr>
              <a:t>  The earliest English colonial populations in the new world spread rapidly through southeastern Virginia and northeastern North Carolina in the late 16</a:t>
            </a:r>
            <a:r>
              <a:rPr lang="en-US" sz="7400" baseline="30000" dirty="0" smtClean="0">
                <a:latin typeface="Times New Roman"/>
                <a:cs typeface="Times New Roman"/>
              </a:rPr>
              <a:t>th</a:t>
            </a:r>
            <a:r>
              <a:rPr lang="en-US" sz="7400" dirty="0" smtClean="0">
                <a:latin typeface="Times New Roman"/>
                <a:cs typeface="Times New Roman"/>
              </a:rPr>
              <a:t> and early 17</a:t>
            </a:r>
            <a:r>
              <a:rPr lang="en-US" sz="7400" baseline="30000" dirty="0" smtClean="0">
                <a:latin typeface="Times New Roman"/>
                <a:cs typeface="Times New Roman"/>
              </a:rPr>
              <a:t>th</a:t>
            </a:r>
            <a:r>
              <a:rPr lang="en-US" sz="7400" dirty="0" smtClean="0">
                <a:latin typeface="Times New Roman"/>
                <a:cs typeface="Times New Roman"/>
              </a:rPr>
              <a:t> centuries.  These peoples had to overcome insufficient food sources, threat of attack by hostile indigenous peoples and even hostile European powers.  Early, mutually beneficial, contact and relations with non-hostile Native Americans were often sought by European colonists as a survival strategy.  Sites characterized by close proximity between colonists and natives are well known in northeastern North Carolina. </a:t>
            </a:r>
          </a:p>
          <a:p>
            <a:pPr>
              <a:buNone/>
            </a:pPr>
            <a:r>
              <a:rPr lang="en-US" sz="7400" dirty="0">
                <a:latin typeface="Times New Roman"/>
                <a:cs typeface="Times New Roman"/>
              </a:rPr>
              <a:t>	</a:t>
            </a:r>
            <a:r>
              <a:rPr lang="en-US" sz="7400" dirty="0" smtClean="0">
                <a:latin typeface="Times New Roman"/>
                <a:cs typeface="Times New Roman"/>
              </a:rPr>
              <a:t> Opportunities for expanded archaeological investigations of early historic colonial sites became possible with a collaborative research effort undertaken with the Museum of the Albemarle (MOA) and the Elizabeth City State University’s Center of Excellence in Remote Sensing Education and Research (CERSER) in June, 2012.  Students in a summer research program for undergraduates engaged in a Ground Penetrating Radar (GPR) survey of a site related to the Culpeper rebellion of 1677.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760" y="79468"/>
            <a:ext cx="2189834" cy="1292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872" y="79468"/>
            <a:ext cx="1680046" cy="1477840"/>
          </a:xfrm>
          <a:prstGeom prst="rect">
            <a:avLst/>
          </a:prstGeom>
        </p:spPr>
      </p:pic>
      <p:sp>
        <p:nvSpPr>
          <p:cNvPr id="2" name="Title 1"/>
          <p:cNvSpPr>
            <a:spLocks noGrp="1"/>
          </p:cNvSpPr>
          <p:nvPr>
            <p:ph type="title"/>
          </p:nvPr>
        </p:nvSpPr>
        <p:spPr/>
        <p:txBody>
          <a:bodyPr/>
          <a:lstStyle/>
          <a:p>
            <a:r>
              <a:rPr lang="en-US" dirty="0" smtClean="0"/>
              <a:t>Abstract Continued</a:t>
            </a:r>
            <a:endParaRPr lang="en-US" dirty="0"/>
          </a:p>
        </p:txBody>
      </p:sp>
      <p:sp>
        <p:nvSpPr>
          <p:cNvPr id="3" name="Content Placeholder 2"/>
          <p:cNvSpPr>
            <a:spLocks noGrp="1"/>
          </p:cNvSpPr>
          <p:nvPr>
            <p:ph idx="1"/>
          </p:nvPr>
        </p:nvSpPr>
        <p:spPr>
          <a:xfrm>
            <a:off x="118872" y="1645920"/>
            <a:ext cx="8943848" cy="5049520"/>
          </a:xfrm>
        </p:spPr>
        <p:txBody>
          <a:bodyPr>
            <a:normAutofit fontScale="25000" lnSpcReduction="20000"/>
          </a:bodyPr>
          <a:lstStyle/>
          <a:p>
            <a:pPr>
              <a:buNone/>
            </a:pPr>
            <a:r>
              <a:rPr lang="en-US" sz="6400" dirty="0" smtClean="0"/>
              <a:t>        	</a:t>
            </a:r>
            <a:r>
              <a:rPr lang="en-US" sz="8000" dirty="0" smtClean="0"/>
              <a:t>    </a:t>
            </a:r>
            <a:r>
              <a:rPr lang="en-US" sz="8000" dirty="0" smtClean="0">
                <a:latin typeface="Times New Roman"/>
                <a:cs typeface="Times New Roman"/>
              </a:rPr>
              <a:t> This summer, in collaboration with MOA, a high-resolution GPR survey will be performed of a known Native American settlement site that existed in close proximity to early colonial habitations near Edenton, NC, on the Chowan River.  The survey will be designed to reveal the presence of any buried remnant structures that might indicate adoption by Native Americans of cultural features of colonial life such as defensive fortifications, or structures that may have served either religious or commercial purposes such as a church or trading post.  Alternatively, evidence for the presence of dwellings might indicate a closer affiliation between struggling colonists and the indigenous population.</a:t>
            </a:r>
          </a:p>
          <a:p>
            <a:pPr>
              <a:buNone/>
            </a:pPr>
            <a:r>
              <a:rPr lang="en-US" sz="8000" dirty="0">
                <a:latin typeface="Times New Roman"/>
                <a:cs typeface="Times New Roman"/>
              </a:rPr>
              <a:t>	</a:t>
            </a:r>
            <a:r>
              <a:rPr lang="en-US" sz="8000" dirty="0" smtClean="0">
                <a:latin typeface="Times New Roman"/>
                <a:cs typeface="Times New Roman"/>
              </a:rPr>
              <a:t>     The Native American colonial contact site survey team will learn to use the Geophysical Survey Systems SIR-3000 Utility Scan Ground Penetrating Radar (GPR) and the associated RADAN 6.6 data processing software.  It will perform a Ground Penetrating Radar survey at 0.5-meter spatial resolution of the most promising areas for colonist and Native American interaction as defined by prior MOA archaeological studies in collaboration with the museum’s archaeologist.  Data collected will be processed and examined for any evidence of buried structural features. Surveying such sites with GPR is important due to modern threats to the maintenance of their pristine state.  Threats to such sites include agricultural and forestry operations, commercial and residential development, and increasing shoreline erosion.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History</a:t>
            </a:r>
            <a:endParaRPr lang="en-US" dirty="0"/>
          </a:p>
        </p:txBody>
      </p:sp>
      <p:sp>
        <p:nvSpPr>
          <p:cNvPr id="3" name="Content Placeholder 2"/>
          <p:cNvSpPr>
            <a:spLocks noGrp="1"/>
          </p:cNvSpPr>
          <p:nvPr>
            <p:ph idx="1"/>
          </p:nvPr>
        </p:nvSpPr>
        <p:spPr/>
        <p:txBody>
          <a:bodyPr/>
          <a:lstStyle/>
          <a:p>
            <a:r>
              <a:rPr lang="en-US" dirty="0" smtClean="0"/>
              <a:t>Why did Europeans want to venture to North America?</a:t>
            </a:r>
          </a:p>
          <a:p>
            <a:pPr lvl="1"/>
            <a:r>
              <a:rPr lang="en-US" dirty="0" smtClean="0"/>
              <a:t>Gold</a:t>
            </a:r>
          </a:p>
          <a:p>
            <a:pPr lvl="1"/>
            <a:r>
              <a:rPr lang="en-US" dirty="0" smtClean="0"/>
              <a:t>Sassafras</a:t>
            </a:r>
          </a:p>
          <a:p>
            <a:pPr lvl="2"/>
            <a:r>
              <a:rPr lang="en-US" dirty="0" smtClean="0"/>
              <a:t>Medicinal purposes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42560" y="3591392"/>
            <a:ext cx="3505200" cy="2976449"/>
          </a:xfrm>
          <a:prstGeom prst="rect">
            <a:avLst/>
          </a:prstGeom>
        </p:spPr>
      </p:pic>
    </p:spTree>
    <p:extLst>
      <p:ext uri="{BB962C8B-B14F-4D97-AF65-F5344CB8AC3E}">
        <p14:creationId xmlns:p14="http://schemas.microsoft.com/office/powerpoint/2010/main" val="39163488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68"/>
            <a:ext cx="9144000" cy="1417638"/>
          </a:xfrm>
        </p:spPr>
        <p:txBody>
          <a:bodyPr/>
          <a:lstStyle/>
          <a:p>
            <a:r>
              <a:rPr lang="en-US" dirty="0" smtClean="0"/>
              <a:t>Why did MOA choose the site?</a:t>
            </a:r>
            <a:endParaRPr lang="en-US" dirty="0"/>
          </a:p>
        </p:txBody>
      </p:sp>
      <p:sp>
        <p:nvSpPr>
          <p:cNvPr id="3" name="Content Placeholder 2"/>
          <p:cNvSpPr>
            <a:spLocks noGrp="1"/>
          </p:cNvSpPr>
          <p:nvPr>
            <p:ph idx="1"/>
          </p:nvPr>
        </p:nvSpPr>
        <p:spPr/>
        <p:txBody>
          <a:bodyPr/>
          <a:lstStyle/>
          <a:p>
            <a:r>
              <a:rPr lang="en-US" dirty="0" smtClean="0"/>
              <a:t>Fresh Spring Water</a:t>
            </a:r>
          </a:p>
          <a:p>
            <a:r>
              <a:rPr lang="en-US" dirty="0" smtClean="0"/>
              <a:t>Fish and Wild Game (food source)</a:t>
            </a:r>
          </a:p>
          <a:p>
            <a:r>
              <a:rPr lang="en-US" dirty="0" smtClean="0"/>
              <a:t>Wood for Construction</a:t>
            </a:r>
          </a:p>
          <a:p>
            <a:r>
              <a:rPr lang="en-US" dirty="0" smtClean="0"/>
              <a:t>Natural Defense</a:t>
            </a:r>
          </a:p>
          <a:p>
            <a:pPr lvl="1"/>
            <a:r>
              <a:rPr lang="en-US" dirty="0" smtClean="0"/>
              <a:t>Tributary Creek</a:t>
            </a:r>
          </a:p>
          <a:p>
            <a:pPr lvl="1"/>
            <a:r>
              <a:rPr lang="en-US" dirty="0" smtClean="0"/>
              <a:t>Shelter Cove</a:t>
            </a:r>
          </a:p>
          <a:p>
            <a:pPr lvl="1"/>
            <a:r>
              <a:rPr lang="en-US" dirty="0" smtClean="0"/>
              <a:t>Shallow Water</a:t>
            </a:r>
          </a:p>
          <a:p>
            <a:pPr marL="0" indent="0">
              <a:buNone/>
            </a:pPr>
            <a:endParaRPr lang="en-US" dirty="0" smtClean="0"/>
          </a:p>
          <a:p>
            <a:pPr marL="0" indent="0">
              <a:buNone/>
            </a:pPr>
            <a:endParaRPr lang="en-US" dirty="0" smtClean="0"/>
          </a:p>
          <a:p>
            <a:endParaRPr lang="en-US" dirty="0" smtClean="0"/>
          </a:p>
          <a:p>
            <a:endParaRPr lang="en-US" dirty="0" smtClean="0"/>
          </a:p>
          <a:p>
            <a:endParaRPr lang="en-US" dirty="0" smtClean="0"/>
          </a:p>
        </p:txBody>
      </p:sp>
      <p:pic>
        <p:nvPicPr>
          <p:cNvPr id="4" name="Picture 3"/>
          <p:cNvPicPr>
            <a:picLocks noChangeAspect="1"/>
          </p:cNvPicPr>
          <p:nvPr/>
        </p:nvPicPr>
        <p:blipFill>
          <a:blip r:embed="rId2"/>
          <a:stretch>
            <a:fillRect/>
          </a:stretch>
        </p:blipFill>
        <p:spPr>
          <a:xfrm>
            <a:off x="6096607" y="4683760"/>
            <a:ext cx="2665783" cy="1854200"/>
          </a:xfrm>
          <a:prstGeom prst="rect">
            <a:avLst/>
          </a:prstGeom>
        </p:spPr>
      </p:pic>
    </p:spTree>
    <p:extLst>
      <p:ext uri="{BB962C8B-B14F-4D97-AF65-F5344CB8AC3E}">
        <p14:creationId xmlns:p14="http://schemas.microsoft.com/office/powerpoint/2010/main" val="26894415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175" y="1780825"/>
            <a:ext cx="7612064" cy="1679427"/>
          </a:xfrm>
        </p:spPr>
        <p:txBody>
          <a:bodyPr>
            <a:normAutofit/>
          </a:bodyPr>
          <a:lstStyle/>
          <a:p>
            <a:r>
              <a:rPr lang="en-US" dirty="0" smtClean="0"/>
              <a:t>Ground Penetrating Radar (GPR), to examine a predetermined location for evidence of any buried structures evident of  possible Native American, or colonial habitation.</a:t>
            </a:r>
            <a:endParaRPr lang="en-US" dirty="0"/>
          </a:p>
        </p:txBody>
      </p:sp>
      <p:sp>
        <p:nvSpPr>
          <p:cNvPr id="2" name="Title 1"/>
          <p:cNvSpPr>
            <a:spLocks noGrp="1"/>
          </p:cNvSpPr>
          <p:nvPr>
            <p:ph type="title"/>
          </p:nvPr>
        </p:nvSpPr>
        <p:spPr/>
        <p:txBody>
          <a:bodyPr/>
          <a:lstStyle/>
          <a:p>
            <a:r>
              <a:rPr lang="en-US" dirty="0" smtClean="0"/>
              <a:t>Purpose</a:t>
            </a:r>
            <a:endParaRPr lang="en-US" dirty="0"/>
          </a:p>
        </p:txBody>
      </p:sp>
    </p:spTree>
    <p:extLst>
      <p:ext uri="{BB962C8B-B14F-4D97-AF65-F5344CB8AC3E}">
        <p14:creationId xmlns:p14="http://schemas.microsoft.com/office/powerpoint/2010/main" val="98429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GPR?</a:t>
            </a:r>
            <a:endParaRPr lang="en-US" dirty="0"/>
          </a:p>
        </p:txBody>
      </p:sp>
      <p:sp>
        <p:nvSpPr>
          <p:cNvPr id="3" name="Content Placeholder 2"/>
          <p:cNvSpPr>
            <a:spLocks noGrp="1"/>
          </p:cNvSpPr>
          <p:nvPr>
            <p:ph idx="1"/>
          </p:nvPr>
        </p:nvSpPr>
        <p:spPr>
          <a:xfrm>
            <a:off x="81281" y="1705087"/>
            <a:ext cx="8940800" cy="3781314"/>
          </a:xfrm>
        </p:spPr>
        <p:txBody>
          <a:bodyPr>
            <a:normAutofit/>
          </a:bodyPr>
          <a:lstStyle/>
          <a:p>
            <a:r>
              <a:rPr lang="en-US" sz="2000" dirty="0"/>
              <a:t>The radar transmits high frequency, short duration pulses of </a:t>
            </a:r>
            <a:r>
              <a:rPr lang="en-US" sz="2000" dirty="0" smtClean="0"/>
              <a:t>energy.</a:t>
            </a:r>
          </a:p>
          <a:p>
            <a:r>
              <a:rPr lang="en-US" sz="2000" dirty="0" smtClean="0"/>
              <a:t>Transient </a:t>
            </a:r>
            <a:r>
              <a:rPr lang="en-US" sz="2000" dirty="0"/>
              <a:t>electromagnetic waves are reflected, refracted, and diffracted in the subsurface by changes in electrical </a:t>
            </a:r>
            <a:r>
              <a:rPr lang="en-US" sz="2000" dirty="0" smtClean="0"/>
              <a:t>conductivity.</a:t>
            </a:r>
          </a:p>
          <a:p>
            <a:r>
              <a:rPr lang="en-US" sz="2000" dirty="0" smtClean="0"/>
              <a:t>Travel of waves </a:t>
            </a:r>
            <a:r>
              <a:rPr lang="en-US" sz="2000" dirty="0"/>
              <a:t>are analyzed to give depths, geometry and material type information. </a:t>
            </a:r>
            <a:endParaRPr lang="en-US" sz="2000" dirty="0" smtClean="0"/>
          </a:p>
          <a:p>
            <a:r>
              <a:rPr lang="en-US" sz="2000" dirty="0" smtClean="0"/>
              <a:t>The </a:t>
            </a:r>
            <a:r>
              <a:rPr lang="en-US" sz="2000" dirty="0"/>
              <a:t>energy returning to the antenna is processed within the control unit and displayed on graphic paper.</a:t>
            </a:r>
          </a:p>
        </p:txBody>
      </p:sp>
      <p:pic>
        <p:nvPicPr>
          <p:cNvPr id="4" name="Picture 3"/>
          <p:cNvPicPr>
            <a:picLocks noChangeAspect="1"/>
          </p:cNvPicPr>
          <p:nvPr/>
        </p:nvPicPr>
        <p:blipFill>
          <a:blip r:embed="rId2"/>
          <a:stretch>
            <a:fillRect/>
          </a:stretch>
        </p:blipFill>
        <p:spPr>
          <a:xfrm>
            <a:off x="5201920" y="4358640"/>
            <a:ext cx="3820161" cy="2378874"/>
          </a:xfrm>
          <a:prstGeom prst="rect">
            <a:avLst/>
          </a:prstGeom>
        </p:spPr>
      </p:pic>
    </p:spTree>
    <p:extLst>
      <p:ext uri="{BB962C8B-B14F-4D97-AF65-F5344CB8AC3E}">
        <p14:creationId xmlns:p14="http://schemas.microsoft.com/office/powerpoint/2010/main" val="2949542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&amp; Materials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Grid Paper</a:t>
            </a:r>
          </a:p>
          <a:p>
            <a:r>
              <a:rPr lang="en-US" dirty="0" smtClean="0"/>
              <a:t>GPR</a:t>
            </a:r>
          </a:p>
          <a:p>
            <a:r>
              <a:rPr lang="en-US" dirty="0" smtClean="0"/>
              <a:t>GPS</a:t>
            </a:r>
          </a:p>
          <a:p>
            <a:r>
              <a:rPr lang="en-US" dirty="0" smtClean="0"/>
              <a:t>Meter Stick</a:t>
            </a:r>
          </a:p>
          <a:p>
            <a:r>
              <a:rPr lang="en-US" dirty="0" smtClean="0"/>
              <a:t>Flags</a:t>
            </a:r>
          </a:p>
          <a:p>
            <a:r>
              <a:rPr lang="en-US" dirty="0" smtClean="0"/>
              <a:t>Rope</a:t>
            </a:r>
          </a:p>
          <a:p>
            <a:r>
              <a:rPr lang="en-US" dirty="0" smtClean="0"/>
              <a:t>RADAN software</a:t>
            </a:r>
          </a:p>
          <a:p>
            <a:r>
              <a:rPr lang="en-US" dirty="0" smtClean="0"/>
              <a:t>Computer (non- Mac)</a:t>
            </a:r>
          </a:p>
          <a:p>
            <a:pPr>
              <a:buNone/>
            </a:pPr>
            <a:r>
              <a:rPr lang="en-US" dirty="0" smtClean="0"/>
              <a:t> </a:t>
            </a:r>
          </a:p>
          <a:p>
            <a:pPr>
              <a:buFont typeface="Arial"/>
              <a:buChar char="•"/>
            </a:pPr>
            <a:endParaRPr lang="en-US" dirty="0" smtClean="0"/>
          </a:p>
          <a:p>
            <a:endParaRPr lang="en-US" dirty="0" smtClean="0"/>
          </a:p>
          <a:p>
            <a:endParaRPr lang="en-US" dirty="0" smtClean="0"/>
          </a:p>
          <a:p>
            <a:endParaRPr lang="en-US" dirty="0" smtClean="0"/>
          </a:p>
          <a:p>
            <a:pPr marL="0" indent="0">
              <a:buNone/>
            </a:pPr>
            <a:endParaRPr lang="en-US" dirty="0"/>
          </a:p>
        </p:txBody>
      </p:sp>
      <p:pic>
        <p:nvPicPr>
          <p:cNvPr id="4" name="Picture 3" descr="gpr pi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3665" y="2190364"/>
            <a:ext cx="5364901" cy="3566623"/>
          </a:xfrm>
          <a:prstGeom prst="rect">
            <a:avLst/>
          </a:prstGeom>
        </p:spPr>
      </p:pic>
    </p:spTree>
    <p:extLst>
      <p:ext uri="{BB962C8B-B14F-4D97-AF65-F5344CB8AC3E}">
        <p14:creationId xmlns:p14="http://schemas.microsoft.com/office/powerpoint/2010/main" val="214913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1783</TotalTime>
  <Words>927</Words>
  <Application>Microsoft Macintosh PowerPoint</Application>
  <PresentationFormat>On-screen Show (4:3)</PresentationFormat>
  <Paragraphs>150</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Habitat</vt:lpstr>
      <vt:lpstr>Early North Carolina Colonial and  Native American Ground Penetrating Radar Site Survey</vt:lpstr>
      <vt:lpstr>Archaeology Team Members</vt:lpstr>
      <vt:lpstr>Abstract</vt:lpstr>
      <vt:lpstr>Abstract Continued</vt:lpstr>
      <vt:lpstr>Background History</vt:lpstr>
      <vt:lpstr>Why did MOA choose the site?</vt:lpstr>
      <vt:lpstr>Purpose</vt:lpstr>
      <vt:lpstr>What is GPR?</vt:lpstr>
      <vt:lpstr>Equipment &amp; Materials</vt:lpstr>
      <vt:lpstr>Ground Penetrating Radar (GPR)</vt:lpstr>
      <vt:lpstr>Methods</vt:lpstr>
      <vt:lpstr>Methods</vt:lpstr>
      <vt:lpstr>Areas 1 &amp; 2</vt:lpstr>
      <vt:lpstr>Methods</vt:lpstr>
      <vt:lpstr>Visual Survey</vt:lpstr>
      <vt:lpstr>Results</vt:lpstr>
      <vt:lpstr>Results Area 1</vt:lpstr>
      <vt:lpstr>Results Area 1</vt:lpstr>
      <vt:lpstr>Results Area 2</vt:lpstr>
      <vt:lpstr>Results Area 2 Continued</vt:lpstr>
      <vt:lpstr>Results Area 2</vt:lpstr>
      <vt:lpstr>Conclusions</vt:lpstr>
      <vt:lpstr>Future Research</vt:lpstr>
      <vt:lpstr>Acknowledgments</vt:lpstr>
      <vt:lpstr>Bibliography</vt:lpstr>
      <vt:lpstr>PowerPoint Presentation</vt:lpstr>
    </vt:vector>
  </TitlesOfParts>
  <Company>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 Penetrating Radar (GPR)</dc:title>
  <dc:creator>g g</dc:creator>
  <cp:lastModifiedBy>rashad</cp:lastModifiedBy>
  <cp:revision>101</cp:revision>
  <cp:lastPrinted>2013-07-10T17:15:31Z</cp:lastPrinted>
  <dcterms:created xsi:type="dcterms:W3CDTF">2013-06-27T15:57:14Z</dcterms:created>
  <dcterms:modified xsi:type="dcterms:W3CDTF">2013-07-11T16:57:46Z</dcterms:modified>
</cp:coreProperties>
</file>